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333" r:id="rId4"/>
    <p:sldId id="334" r:id="rId5"/>
    <p:sldId id="335" r:id="rId6"/>
    <p:sldId id="336" r:id="rId7"/>
    <p:sldId id="384" r:id="rId8"/>
    <p:sldId id="383" r:id="rId9"/>
    <p:sldId id="379" r:id="rId10"/>
    <p:sldId id="380" r:id="rId11"/>
    <p:sldId id="381" r:id="rId12"/>
    <p:sldId id="382" r:id="rId13"/>
    <p:sldId id="376" r:id="rId14"/>
    <p:sldId id="377" r:id="rId15"/>
    <p:sldId id="378" r:id="rId16"/>
    <p:sldId id="375" r:id="rId17"/>
    <p:sldId id="368" r:id="rId18"/>
    <p:sldId id="370" r:id="rId19"/>
    <p:sldId id="371" r:id="rId20"/>
    <p:sldId id="372" r:id="rId21"/>
    <p:sldId id="373" r:id="rId22"/>
    <p:sldId id="374" r:id="rId23"/>
    <p:sldId id="332" r:id="rId24"/>
    <p:sldId id="339" r:id="rId25"/>
    <p:sldId id="337" r:id="rId26"/>
    <p:sldId id="338" r:id="rId27"/>
    <p:sldId id="340" r:id="rId28"/>
    <p:sldId id="341" r:id="rId29"/>
    <p:sldId id="342" r:id="rId30"/>
    <p:sldId id="343" r:id="rId31"/>
    <p:sldId id="344" r:id="rId32"/>
    <p:sldId id="345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6" r:id="rId42"/>
    <p:sldId id="355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46" r:id="rId52"/>
    <p:sldId id="365" r:id="rId53"/>
    <p:sldId id="392" r:id="rId54"/>
    <p:sldId id="385" r:id="rId55"/>
    <p:sldId id="386" r:id="rId56"/>
    <p:sldId id="387" r:id="rId57"/>
    <p:sldId id="388" r:id="rId58"/>
    <p:sldId id="389" r:id="rId59"/>
    <p:sldId id="390" r:id="rId60"/>
    <p:sldId id="391" r:id="rId61"/>
    <p:sldId id="393" r:id="rId62"/>
    <p:sldId id="366" r:id="rId63"/>
    <p:sldId id="36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5A9FAC2-3F6A-4E3E-B906-6E8D7B9A3F43}">
          <p14:sldIdLst>
            <p14:sldId id="256"/>
          </p14:sldIdLst>
        </p14:section>
        <p14:section name="Experiment Setup" id="{7F3B9467-BBEB-4251-9C84-CF5F85E5E02F}">
          <p14:sldIdLst>
            <p14:sldId id="257"/>
          </p14:sldIdLst>
        </p14:section>
        <p14:section name="Resource Descriptions" id="{357D9CE0-AFEA-4116-A8FF-714EB9BF1334}">
          <p14:sldIdLst>
            <p14:sldId id="333"/>
            <p14:sldId id="334"/>
            <p14:sldId id="335"/>
            <p14:sldId id="336"/>
            <p14:sldId id="384"/>
          </p14:sldIdLst>
        </p14:section>
        <p14:section name="LTE SISO TxRx" id="{5BC245A9-5A64-423D-A976-35A0DAC1EF33}">
          <p14:sldIdLst>
            <p14:sldId id="383"/>
            <p14:sldId id="379"/>
            <p14:sldId id="380"/>
            <p14:sldId id="381"/>
            <p14:sldId id="382"/>
          </p14:sldIdLst>
        </p14:section>
        <p14:section name="TDD Framer" id="{FD9EDE25-C91A-4DA8-BA9A-201161041CFF}">
          <p14:sldIdLst>
            <p14:sldId id="376"/>
            <p14:sldId id="377"/>
            <p14:sldId id="378"/>
          </p14:sldIdLst>
        </p14:section>
        <p14:section name="Beacon Beam-sweeping" id="{01D79F6A-C8AE-4B41-B47C-B63076D68577}">
          <p14:sldIdLst>
            <p14:sldId id="375"/>
            <p14:sldId id="368"/>
            <p14:sldId id="370"/>
            <p14:sldId id="371"/>
            <p14:sldId id="372"/>
            <p14:sldId id="373"/>
            <p14:sldId id="374"/>
          </p14:sldIdLst>
        </p14:section>
        <p14:section name="mMIMO Sounder" id="{DFE61018-C600-4428-BB94-78BC2684AF81}">
          <p14:sldIdLst>
            <p14:sldId id="332"/>
            <p14:sldId id="339"/>
            <p14:sldId id="337"/>
            <p14:sldId id="338"/>
            <p14:sldId id="340"/>
            <p14:sldId id="341"/>
            <p14:sldId id="342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...with uplink data" id="{43E0CBD9-1616-40AD-B84C-3470C74CF404}">
          <p14:sldIdLst>
            <p14:sldId id="354"/>
            <p14:sldId id="356"/>
            <p14:sldId id="355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  <p14:section name="Next Steps" id="{2FA607ED-6D89-42DB-BCE8-23474023FAFC}">
          <p14:sldIdLst>
            <p14:sldId id="346"/>
          </p14:sldIdLst>
        </p14:section>
        <p14:section name="MATLAB" id="{E76CF755-6D32-490A-9EB9-598B55F43032}">
          <p14:sldIdLst>
            <p14:sldId id="365"/>
            <p14:sldId id="392"/>
            <p14:sldId id="385"/>
            <p14:sldId id="386"/>
            <p14:sldId id="387"/>
            <p14:sldId id="388"/>
            <p14:sldId id="389"/>
            <p14:sldId id="390"/>
            <p14:sldId id="391"/>
            <p14:sldId id="393"/>
          </p14:sldIdLst>
        </p14:section>
        <p14:section name="Finish" id="{9322BA3F-1D71-49B9-A141-DD73C9C4D5E4}">
          <p14:sldIdLst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00" autoAdjust="0"/>
    <p:restoredTop sz="94660"/>
  </p:normalViewPr>
  <p:slideViewPr>
    <p:cSldViewPr snapToGrid="0">
      <p:cViewPr>
        <p:scale>
          <a:sx n="90" d="100"/>
          <a:sy n="90" d="100"/>
        </p:scale>
        <p:origin x="4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0:27:10.31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0 218,'16'-1,"0"0,0-1,17-5,8-1,508-86,-442 80,-59 8,70-16,-94 17,0 1,1 1,-1 1,45 3,23-2,-73-1,37-10,2 0,25 4,113 4,-55 3,-76-5,-41 4,-1 0,39 3,37 12,50 3,34-16,101 4,-184 13,-70-11,0-1,47 2,-41-5,0 1,0 2,53 15,-78-19,0 1,0-2,0 0,0 0,21-4,-1 1,41-2,0 2,135 14,-56-2,-99-8,53 8,-46-3,75-1,-4-1,558 7,-469-20,106-2,-271 9,76-14,29-3,-105 18,-18 1,68-9,-23-3,85-1,82 10,-180 3,2365 1,-2374 2,1 3,66 15,-58-9,74 4,-115-14,-1 2,0 1,33 10,-32-10,0-1,1-1,-1-2,49-2,-16-1,124-7,-7-1,-50 11,78-2,-134-8,16 0,298 8,-199 2,-116 2,-1 3,119 27,13 19,-5 0,-174-48,1-2,-1 0,1-1,0-1,36-5,-48 3,0-1,0 0,-1-1,1 0,15-9,10-3,-25 12,7-4,1 2,27-7,-22 7,40-15,-39 12,35-9,-13 10,93-5,51 13,-176 0,-1-2,0 1,15-5,32-3,-41 8,-1 1,1 1,34 6,-46-6,0 1,0 1,0-1,-1 1,1 1,-1 0,0 0,0 0,0 1,0-1,10 12,2 4,-10-12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1T06:52:10.4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0 136,'434'0,"-420"-1,0-1,26-5,-25 3,0 2,19-2,-17 3,31-7,-31 4,32-1,65 6,54-2,-117-9,-37 7,0 1,21-2,-12 3,0 1,-1-1,1-1,41-9,-58 9,29-9,0 2,0 2,1 1,57-1,-59 7,-7 1,1-1,0-1,51-9,-49 5,1 1,0 2,1 1,30 4,8-2,569-1,-615 2,0 0,0 2,34 10,19 2,-2 2,-55-13,-1 0,1-1,34 2,-38-5,0 1,18 4,-18-2,34 2,447-5,-241-3,-204 2,-39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1T06:52:12.2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1,'-1'0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21:17:11.6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1 115,'157'10,"9"0,-142-10,0 0,0 1,41 9,-34-5,0-2,1-1,61-3,-24-1,646 2,-701-1,0-1,0 0,0-1,25-8,-25 6,0 1,0 1,1 0,21-1,-20 2,0 0,18-4,-18 3,34-3,-28 5,13 1,59-10,-71 7,1 1,29 1,15-1,-16-7,-38 6,0 0,20 0,107 4,56-3,-179 0,-1-1,29-10,-30 8,-1 1,1 0,25-2,-17 5,8 0,45-8,-31 3,1 2,92 5,-51 0,795-1,-867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21:18:03.1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82,'25'-1,"0"2,0 0,40 9,-35-5,1-1,0-2,0-1,34-4,4 2,-33 1,-9 1,0-1,0-2,51-9,-46 3,0 1,0 2,53-3,-72 8,0-2,22-4,17-2,-45 7,-1 0,0 0,1-1,-1 0,0 0,0 0,10-6,8-3,-9 7,0 1,0 0,0 1,0 0,1 2,-1-1,27 5,8-2,-38-2,12 0,43 5,-60-4,0 1,0 0,1 0,-2 0,1 1,0 0,0 0,-1 1,0 0,8 6,-8-6,0 1,1-1,0 0,-1-1,1 1,1-2,-1 1,0-1,1 0,-1 0,14 1,6-2,55-3,-21-1,-44 4,0-1,0 2,33 7,-20-4,-1-1,1-2,0-1,38-3,1 0,476 2,-529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2T01:37:26.0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0 171,'101'1,"112"-2,-206 0,-1 0,1 0,-1 0,1-1,-1 0,1 0,-1-1,0 0,8-4,1-4,0 0,14-14,-16 14,-5 5,0 0,0 1,1 0,0 0,0 0,0 1,1 1,-1 0,1 0,0 1,0 0,0 0,15 1,-16-1,-1 0,0 0,0 0,13-6,22-6,-20 10,0 2,0 0,0 2,36 4,90 21,-81-12,-42-7,0 0,-1 2,0 1,33 17,41 12,-89-34,0 0,0-1,1 0,0-1,-1 0,1-1,0 0,12-1,-10 0,0 0,0 1,0 1,-1 0,18 6,-11-2,1-1,0 0,0-2,34 3,84-7,-61 0,511 0,-533-1,73-13,3-1,47 12,-18 2,-82-6,-46 3,33 0,534 6,-582-2,0-1,0-1,-1 0,21-7,-18 5,0 0,35-4,121 8,-86 3,-34 0,78 15,35 1,-63-19,38 2,-32 18,-81-13,0 0,51 1,561-8,-632 0,1 0,-1-1,0 0,-1-1,1 0,0-1,-1 0,1 0,11-8,-9 5,-1 1,1 1,0 0,0 1,16-4,12 4,0 1,0 3,1 1,53 8,45 2,-69-6,70 13,-70-7,-16-6,30 6,204 34,-237-38,-12-1,54 1,54-15,-124 5,-1-1,1-1,-1-2,29-11,-30 11,1 1,0 0,0 2,0 1,0 0,42 2,11-2,-68 2,-1 0,0-1,1 0,-1 0,0-1,9-4,27-10,5 6,1 1,0 2,92-3,-11 12,-113-1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2T01:37:37.85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0 362,'570'0,"-540"-2,37-6,16-1,-58 8,-1-1,0-1,0-2,24-6,-8 0,-1 3,1 1,1 2,79 0,156 6,-250 3,-23 0,-17 0,-42 2,-1-2,-85-5,61 0,45 0,1 2,-66 10,-14 11,104-21,15-6,17-5,4 4,0 0,0 2,0 1,1 1,28 2,64-7,-33-1,121 5,-139 3,-48 1,-1 1,1 1,-1 1,19 6,-17-5,0 0,1-1,20 1,8-3,83 7,-59-2,135-6,-101-2,-51 1,-45 0,-38 0,-451 0,460-1,0-1,-22-5,21 4,-32-3,37 6,5 1,1-1,0 0,-1-1,-11-2,19 3,0 0,0-1,0 1,0 0,0-1,-1 1,1-1,0 1,0-1,0 1,0-1,0 0,1 1,-1-1,0 0,0 0,0 0,1 0,-1 0,0 0,1 0,-1 0,1 0,-1 0,1 0,0 0,-1 0,1 0,0 0,0-1,-1 1,1 0,0 0,0 0,1 0,-1-1,0 1,1-2,0-1,1 0,0 0,0 1,0-1,1 0,-1 1,1-1,0 1,0 0,0 0,0 0,1 0,-1 1,5-3,10-7,29-12,-19 12,1 1,1 1,0 2,0 0,0 3,42-4,192 7,-130 5,-64-4,83 2,-139 1,0 1,0 1,18 6,25 6,14 2,-50-12,0 0,1-2,30 3,-50-7,10 0,-1 0,1 1,-1 1,0 0,1 0,-1 1,19 7,-29-9,0-1,-1 0,1 1,0-1,0 1,0 0,0-1,-1 1,1 0,0-1,0 1,-1 0,1 0,-1 0,1-1,-1 1,1 0,-1 0,1 0,-1 0,0 0,0 0,1 0,-1 0,0 0,0 0,0 0,0 0,0 0,0 0,0 0,-1 1,0 0,1-1,-1 1,0-1,0 0,0 0,0 1,-1-1,1 0,0 0,0 0,-1 0,1 0,-1 0,1-1,-1 1,1 0,-1-1,1 1,-3-1,-25 5,0-1,-1-2,1-1,-41-4,10 1,39 2,-206-12,92 4,134 8,-1 0,1 0,0 0,-1-1,1 1,0 0,-1-1,1 1,0-1,0 1,-1-1,1 1,0-1,0 0,0 1,0-1,0 0,0 0,0 0,0 0,0 0,0 0,1 0,-1 0,0-1,0-1,1 2,0 0,0 0,0-1,0 1,0 0,0-1,0 1,1 0,-1 0,1-1,-1 1,1 0,-1 0,1 0,0-1,-1 1,1 0,0 0,0 0,0 0,0 1,0-1,0 0,0 0,0 0,2 0,18-10,0 1,1 2,0 0,1 1,-1 1,28-3,-11 1,10-3,0 2,0 3,79-2,-31 8,59 2,-128 2,47 11,16 2,22 1,-69-10,2-1,49-1,-73-4,44 7,-17-1,41 9,-88-17,-1 0,1 1,0-1,-1 1,1-1,-1 1,1 0,-1 0,1-1,-1 1,1 0,-1 0,2 2,-3-2,1-1,-1 1,0-1,1 1,-1-1,0 1,0-1,1 1,-1 0,0-1,0 1,0 0,0-1,0 1,0 0,0-1,0 1,0-1,0 1,0 0,0-1,0 1,-1 1,0-1,0 1,-1 0,1 0,-1-1,1 1,-1 0,1-1,-1 0,0 1,0-1,0 0,1 0,-1 0,0 0,0 0,-1 0,1-1,-3 1,-39 5,0-2,-1-2,-61-5,21 0,-20 5,-80-4,184 2,0 0,0 0,0 0,0 0,0 0,0 0,-1 0,1-1,0 1,0 0,0 0,0-1,0 1,0-1,0 1,0-1,0 0,0 1,0-1,1 0,-1 1,0-1,0 0,1 0,-1 0,0 0,1 0,-1 0,0-1,1 0,1 1,-1 0,0-1,1 1,-1 0,1-1,0 1,-1 0,1 0,0-1,0 1,0 0,0 0,0 0,0 0,0 0,0 0,0 1,1-1,-1 0,0 0,2 0,62-31,101-36,-33 15,-110 43,0 1,0 1,1 1,-1 1,1 2,1 0,-1 1,35 1,-34 2,150 9,-144-6,-1 2,0 1,51 18,-65-20,1 0,0 0,-1-2,1 0,1-1,22-2,27 3,8 2,84 11,-119-6,68 25,-79-23,1-2,-1 0,2-2,51 5,-43-12,-26 0,1 0,16 2,-26-1,0-1,0 1,0 1,0-1,0 1,0-1,0 1,0 0,0 0,-1 1,4 2,-7-5,0 0,0 0,1 0,-1 1,0-1,0 0,0 0,0 0,0 0,0 0,1 0,-1 0,0 1,0-1,0 0,0 0,0 0,0 0,0 0,0 1,0-1,0 0,0 0,0 0,0 0,0 1,0-1,0 0,0 0,0 0,0 0,0 1,0-1,0 0,0 0,0 0,0 0,0 0,0 1,0-1,0 0,0 0,0 0,-1 0,1 0,0 0,0 1,0-1,0 0,-12 4,-15-2,-67-3,-37 1,120 2,1 0,-1 0,1 1,-15 6,14-5,1 0,-1-1,-20 4,-41-5,42-2,24-1,7 1,116-1,420 3,-400 7,35 1,29-3,-160-2,1 1,70 21,-88-22,0 0,1-2,0-1,-1-1,48-4,-6 1,24 1,135 2,-127 8,47 1,1023-10,-581-1,-641 1,-329 12,248-5,-42 5,95-5,-143-5,111-4,-509 2,447-9,17-1,108 7,-65-12,-19-2,89 14,-5 1,-82-15,-7-5,35 6,47 7,0 3,-80 2,98 3,1-2,0-1,-47-12,-115-39,147 39,-44-15,-43-12,115 36,-1 2,0 1,-40 0,24 1,0-2,0-1,0-3,-48-16,33 9,-69-10,88 22,0 2,0 2,-41 5,72-4,-1 1,1 0,0 0,0 1,0 0,-13 6,17-7,1 0,-1 0,1 1,-1-1,1 1,0 0,0-1,0 1,0 1,1-1,-1 0,1 1,0-1,0 1,-3 5,5-8,0 0,-1 0,1 1,0-1,0 0,0 0,0 1,0-1,0 0,0 1,0-1,1 0,-1 0,0 1,1-1,-1 0,1 0,-1 0,1 0,-1 1,2 0,0 0,0 0,0 0,0-1,0 1,1-1,-1 1,0-1,1 0,4 2,2 0,0 0,1-1,0 0,17 0,91-3,-74-1,0 2,48 6,-58 0,-7-2,48 3,13-9,-46 0,0 2,1 1,-1 3,42 8,-37-3,1-2,66 1,31 3,-101-5,0 3,-1 1,46 17,-71-22,1-1,0-1,0 0,0-2,0 0,0-1,20-3,14 1,35 3,-20 0,101-11,-48-11,-60 10,73-6,173 16,-148 2,1568-1,-1711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0:47:28.9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0 150,'76'1,"87"-2,-138-2,0-1,30-8,-32 6,1 1,43-3,-31 5,0-2,68-19,-62 14,177-44,-196 49,2 0,-1 2,0 1,0 1,1 1,-1 1,28 5,18 3,-50-7,0 1,1 0,-1 1,26 10,-30-9,1-1,-1 0,1-1,21 1,20 3,-24-3,1-1,65-4,27 2,-59 8,-39-4,43 1,841-6,-417-1,-459-1,35-6,23-1,461 7,-285 4,618-2,-860 1,37 7,3 0,21 2,30 1,1181-10,-625-3,-165 2,-508 0,-1 0,0-1,-1 1,1 0,0 0,0 0,-1 0,1 0,0 0,-1 1,1-1,0 1,-1-1,1 1,-1-1,1 1,-1 0,1 0,-1 0,1 0,-1 0,0 0,1 0,-1 0,2 3,-2-2,0-1,0 1,0-1,0 1,0-1,0 1,1-1,-1 0,1 0,-1 0,1 1,-1-1,1-1,0 1,-1 0,1 0,0-1,2 2,-2-2,0 1,0-1,0 1,0 0,0 0,0 0,-1 0,1 0,0 1,-1-1,1 0,-1 1,1-1,-1 1,0 0,1-1,0 4,0 1,0 1,0 0,-1 0,0 0,-1 13,1-10,-1-1,1 0,4 17,-4-24,-1 0,1 0,0 0,0 0,0 0,0 0,0 0,0-1,0 1,1 0,-1-1,1 1,-1-1,1 0,0 1,-1-1,1 0,0 0,0 0,0 0,2 1,35 8,-29-8,-1 0,0 0,0 1,-1 1,1-1,-1 1,16 10,-19-10,18 12,-23-16,1 1,0-1,0 1,0-1,0 1,0-1,0 0,0 0,0 1,1-1,-1 0,0 0,0 0,0 0,0 0,0 0,0-1,0 1,0 0,0-1,1 0,5-4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0:47:37.4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1,'915'0,"-728"9,12 1,-60-12,304 4,-342 7,30 1,151-22,142 5,-335 16,26 1,589-11,-670 4,-22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0:47:47.85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0 153,'2090'0,"-2065"-2,0-1,1-1,-2-1,30-10,-25 7,1 1,38-5,106-9,-46 4,-88 8,-28 6,0 0,19-1,-25 3,0 0,0 0,0-1,0 0,0 0,0-1,8-4,-8 4,0 0,0 0,0 1,1 0,-1 0,13-2,180 2,-99 4,-73 0,49 8,-28-3,-45-6,0 0,-1-1,1 1,0 0,-1 0,1 0,-1 0,0 1,1-1,-1 1,0 0,0-1,0 1,0 0,0 0,0 0,-1 0,1 1,-1-1,1 0,-1 1,0-1,0 1,0-1,1 6,8 13,-8-19,-1 0,1 0,0 0,-1 0,1-1,0 1,0-1,1 1,-1-1,0 0,0 1,1-1,-1 0,0-1,1 1,-1 0,1-1,-1 1,5-1,7 1,0 0,20-3,-16 2,513-3,-327 3,-180-1,-1-1,1-2,28-7,-27 5,0 1,41-3,9 9,-49 0,0-1,0 0,0-2,41-9,-26 3,2 1,-1 1,70 2,-34 1,41-5,49-2,-143 10,26 0,72-11,-72 6,0 2,53 4,-36-1,-50 2,-1 0,0 1,1 1,-1 1,-1 0,20 9,17 5,-44-17,54 21,-58-20,0-1,0 1,0 0,-1 0,1 1,-1-1,0 1,0 0,6 8,-6-8,-1 1,1-1,0 0,0-1,0 1,1-1,-1 0,1 0,0 0,0-1,0 1,0-1,0-1,1 1,-1-1,1 1,5-1,13 1,0-1,42-3,-17 0,499 2,-440-9,-71 4,39 0,27 14,-18-1,423-5,-283-4,-208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0:47:50.66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0 134,'146'-2,"154"4,-269 2,1 1,-2 2,50 16,-53-14,1-1,0-1,1-1,44 3,328-11,-375 0,40-6,-39 3,33 0,64 6,60-2,-108-7,37-2,-88 8,0-1,-1-1,42-12,22-4,-43 15,56 0,-16 2,-11-5,-43 3,36 0,514 6,-541-4,0-1,-1-3,0 0,57-20,-59 15,0 2,1 1,0 2,71-3,39 10,95 2,-96 18,-45-4,228 5,81-22,-391 0,0-2,0 0,-1-1,1-1,19-8,-14 5,-1 1,32-5,-37 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0:27:17.38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1 230,'283'-31,"-71"11,-150 11,86-24,-95 17,1 3,1 3,70-6,-17 15,154 16,-200-10,104-8,-152 1,0 0,1-2,-1 0,20-8,-15 5,30-7,-14 9,0 1,0 2,37 3,-31 0,63-6,-24-12,-57 11,1 1,32-2,-37 6,33 2,-45 0,-1 0,1 0,-1 1,0-1,0 2,1-1,-1 1,9 5,-3-1,1 0,0-2,16 6,-19-8,0 1,0 0,0 0,-1 1,1 1,14 10,-21-13,-1-1,1 1,-1 0,0 0,0 0,0 0,0 0,0 1,1 5,-2-8,-1 0,0 0,1 0,-1 0,0 0,0 0,0 0,1 0,-1 0,0 0,-1 0,1 0,0 0,0 0,0 0,0 0,-1-1,1 1,-1 0,1 0,0 0,-1 0,0 0,1 0,-1-1,1 1,-1 0,0 0,0-1,1 1,-1-1,0 1,0-1,0 1,0-1,1 1,-1-1,-1 1,-6 1,0 0,1 0,-1-1,0 0,0 0,0-1,-8-1,-16 1,-234 2,-84 2,1 30,317-29,21-4,0 1,0-1,1 2,-1 0,0 0,-18 9,34-10,-1 0,1-1,0 0,-1 0,7 1,97 9,209-6,-180-6,-84 1,81-2,-111 0,1-1,-1-1,40-13,-37 10,0 0,0 2,53-4,83 7,-146 2,18-2,0-1,0-1,39-12,-21 5,12-2,1 2,131-4,-23 5,-59 1,70-15,-124 13,79-3,305-7,307-2,-700 24,-23 0,1-1,-1-1,46-7,-39 1,2 3,-1 0,49 3,110 14,-177-11,505 74,-470-69,-39-6,1 1,0 1,-1 0,1 1,18 7,-20-5,0 0,0-1,1-1,-1-1,1 1,0-2,0 0,0-1,1 0,23-3,95-10,176 6,-280 11,-22 2,-7-6,0-1,-1 1,1-1,0 1,0 0,-1-1,1 1,0-1,-1 1,1-1,-1 1,1-1,0 0,-1 1,1-1,-1 1,1-1,-1 0,1 0,-1 1,0-1,-9 5,-1-1,1-1,-1 0,0 0,0-1,-14 1,-2 1,-59 8,-97 1,-90-11,144-3,120 1,0 0,0 0,0 1,0 0,1 1,-1 0,-10 4,18-4,6-1,14 1,500 3,-305-7,234 1,-424 0,29-5,20-1,193 14,-26 1,-211-9,1 1,0 2,-1 1,0 1,1 2,37 12,-42-8,0-2,0 0,1-2,-1-1,1-1,47 1,814-8,-852 1,-1-2,1-1,57-18,10 0,107-4,-70 12,-64 6,1 3,123 6,-194 1,0-1,-1 0,1 1,-1 0,1 0,-1 1,1-1,-1 1,1 0,-1 0,0 0,0 0,0 1,0 0,-1 0,1 0,3 4,-4-4,0-1,0 1,1-1,-1 0,0 0,1-1,-1 1,1-1,0 0,0 0,-1 0,1 0,5 0,8 0,29-1,-23 0,-19 0,396-14,-28 6,-116 8,-221-4,1-1,56-15,-62 12,0 2,0 0,0 2,32 0,-42 6,-6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0:48:17.2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0,'11'1,"0"0,18 5,12 0,133-3,-5-1,-103 7,-45-5,42 2,464-6,-507-1,0-1,21-5,-20 3,34-2,65 6,-101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1:00:42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1 212,'811'0,"-781"2,0 1,49 11,-45-7,52 4,-65-10,1-1,0-1,-1-1,31-7,95-10,-20 4,-66 7,0 3,113 5,-72 2,2929-2,-3014 1,-1 0,25 6,25 3,370-8,-225-4,-154 2,11 1,79-10,-38 1,136 6,3 0,-159-7,-53 4,43 0,291 17,-67-6,-43-4,-245-1,53 5,-62-6,-1 1,1 0,-1 1,1 0,-1 0,1 0,-1 0,0 1,5 3,-8-4,0 0,0 0,0 0,-1 1,1-1,-1 0,1 1,-1-1,2 6,-3-6,1 0,-1 0,1-1,0 1,0 0,0-1,0 1,0 0,0-1,0 1,0-1,1 1,-1-1,0 0,1 0,-1 0,1 1,0-1,-1-1,1 1,2 1,4-1,0-1,0 1,1-1,-1-1,0 0,0 0,0-1,0 1,0-2,13-4,34-8,80 0,43-3,-39-5,82-14,-188 34,-1 1,0 1,1 2,-1 1,39 9,-64-10,0 2,0-1,-1 1,1 0,-1 0,7 4,-8-3,0-1,1 0,-1 0,1-1,0 0,0 0,-1 0,10 1,169-2,-87-3,-59 0,-1-2,45-10,16-1,17-3,-65 9,0 2,68-1,742 10,-465-3,-374 0,-1-1,1-1,25-8,27-3,-20 10,69 3,30-1,-133 0,0-2,-1 0,0-1,0-1,0-1,0-1,-1 0,22-15,-29 18,0 1,0 0,0 0,1 1,-1 0,1 1,0 0,12 0,15 1,38 3,-9 0,478-2,-532 1,1 1,-1 0,0 1,0 0,14 6,27 7,-49-15,0 0,1 1,-1 0,0 0,6 3,2 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6:23:10.1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1 114,'79'2,"88"-4,-104-7,-41 5,43-3,556 8,-608-2,1 0,26-7,-25 5,0 0,19-1,426 3,-224 3,713-2,-930 1,1 1,22 5,-22-3,40 2,467-7,-524 1,0 0,0 0,0 0,0 0,0 1,0-1,0 1,0 0,0 0,-1 0,5 2,-6-2,0 0,-1 0,1 0,0 0,0 0,0 0,-1 0,1 0,0 1,-1-1,1 0,-1 1,1-1,-1 0,0 1,0-1,0 0,1 1,-1-1,0 0,-1 1,1-1,0 1,0-1,-1 0,1 2,-1-1,1 0,-1 0,1 0,0-1,0 1,-1 0,2 0,-1 0,0 0,0 0,1 0,-1 0,1 0,-1-1,1 1,0 0,-1 0,3 2,-1-2,0-1,-1 1,1-1,0 0,0 0,0 1,0-2,0 1,1 0,-1 0,0-1,0 1,1-1,-1 1,0-1,3 0,42 2,79-7,-119 4,0-1,1 0,-1 0,0 0,-1-1,1-1,0 1,-1-1,0 0,8-6,-8 5,0 1,0 0,0 0,1 0,-1 1,1 0,0 0,0 1,0 0,0 0,8-1,189 3,-88 2,354-2,-451-1,-1 0,23-7,-21 5,33-3,-27 4,29-6,-31 4,40-2,-25 5,-1-2,73-14,-64 1,-39 12,1 1,-1 0,1 0,0 1,14-2,210 2,-114 4,207-2,-307-1,0 0,21-6,-20 3,32-1,10 6,0 3,79 16,-108-15,41 2,0-3,80-5,-38-1,1951 2,-2031 1,0 3,41 9,-35-5,47 2,377-7,-244-5,1056 2,-1124 10,-12 0,809-9,-462-3,8607 2,-9064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6:23:18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95,'434'0,"-420"0,1-2,23-5,-22 4,0 0,16 0,-2 1,-1-2,39-10,-41 8,0 1,56-3,-66 7,1-1,-1-1,1 0,16-7,-16 5,0 1,1 0,28-1,-25 4,107 3,-79 7,-36-5,-1-2,23 2,114-4,-134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6:23:20.3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1T18:11:47.03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40,'7'0,"0"-1,1 0,-1-1,0 0,0 0,0 0,11-6,-10 4,0 1,-1 0,1 0,0 1,17-2,200 2,-111 4,-96-1,1 1,22 5,-21-3,32 2,-39-5,-1 0,0 2,1-1,20 9,-21-6,0-2,0 1,0-2,0 1,14-1,487-1,-235-3,-193 4,93-4,-127-7,-38 5,1 2,21-2,-17 3,-1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0:27:18.7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0:27:41.9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0 171,'773'0,"-670"-9,-21 1,-4 6,-21 1,64-9,-28 3,-62 6,40-6,-26 1,72 0,-72 5,71-9,46-9,-80 12,124 5,-97 4,-85-1,35 6,-44-4,0 0,1-2,-1 0,0-1,1 0,22-4,-5-2,0 2,49 1,-46 2,62-9,-67 6,40-1,-40 4,43-8,-45 5,0 0,0 2,1 2,40 3,-23 6,9 0,52 1,22 0,-94-9,-12-1,1 1,47 8,-53-6,0 0,34-1,-34-2,1 1,30 5,-17 0,0-2,53 1,67-9,-39-5,72-1,597 11,-420-2,-340 0,39-7,-37 4,29-1,561 3,-301 4,455-2,-735-2,39-6,25-2,-66 10,-1-1,1-2,-1-2,51-12,-57 7,-14 6,0 0,0 1,0 0,0 1,20-2,259 5,-186 8,53 1,-144-10,0-1,0 1,-1 0,1 1,0 1,0 0,0 1,13 4,200 62,-202-62,-1-1,1 0,0-1,44 2,0-8,91-14,-91 9,107 6,-75 1,327-1,-303-10,5 0,-84 10,66-10,-33 3,138 5,-104 4,-57-1,-17 0,-1-1,62-10,-35 2,0 3,114 5,-73 2,230-2,-319 1,0 1,-1 1,1 0,-1 1,0 1,0 1,0 0,-1 0,0 2,23 15,-36-23,0 1,0-1,0 1,-1 0,1-1,0 1,0 0,-1-1,1 1,0 0,-1 0,1-1,-1 1,1 0,-1 0,1 0,-1 0,1 1,-1-1,0-1,-1 1,1-1,0 1,0-1,0 1,-1-1,1 0,0 1,-1-1,1 1,0-1,-1 0,1 1,-1-1,1 0,0 0,-1 1,1-1,-1 0,1 0,-1 0,1 1,-1-1,0 0,-6 2,-1-1,0 0,-11 0,11 0,-59 6,31-2,-39 0,70-5,-1 1,1 0,-1 0,1 0,0 1,-1 0,1 0,0 0,-6 4,6-3,-1 0,0-1,0 1,-1-1,1 0,-11 1,3-2,1 0,-1 1,1 1,0 0,-25 10,-64 22,80-27,-1-2,-1 0,1-2,-45 3,46-5,-46 3,-40 5,54-4,1-2,-90-5,49-1,-1424 2,1491-1,-40-7,39 3,-32 0,56 5,-27-1,-39-5,59 4,-1-1,1 0,0-1,0 0,0 0,-17-11,17 9,-1 1,0 0,0 1,0 0,-1 1,1 1,-1 0,0 0,-24 1,19 0,-48-7,42 4,-36-1,53 4,-1 0,0-1,0 1,0-1,1-1,-15-6,13 6,1-1,-1 1,0 0,0 1,-10-1,-57 2,56 2,0-1,0-1,-32-6,-11-5,0 3,-74-1,-129 10,117 2,142-2,-16 0,0 0,-1-1,1-1,0-2,-32-8,34 6,-1 1,-1 0,1 2,-25-1,-93 5,58 1,-323-2,382-1,-39-7,37 4,-31-1,-568 3,305 4,-190-2,489-1,0-1,0-1,-35-10,35 7,0 1,-1 1,-29-1,-251 6,285-1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0:27:43.8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23:47:39.4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0 173,'20'-1,"0"-1,-1-1,28-6,11-3,-49 11,687-83,-624 80,100 7,-52 15,-1 3,-84-13,0-2,1-1,36 0,78 1,49-1,-162-7,6-1,1 2,46 6,-78-3,1 1,-1 0,0 1,0 1,14 6,-17-6,1 0,0-1,-1-1,2 0,-1 0,0-1,0 0,21 1,74-12,16 0,-105 9,1 1,0 0,-1 1,1 1,20 7,-16-4,1 0,-1-2,1 0,0-1,0-1,0-1,29-3,124-3,-112-4,-40 5,44-2,-7 4,0-4,81-16,-82 15,-45 7,-1-1,1-1,-1-1,23-6,-14 2,1 2,1 0,-1 2,1 0,-1 2,45 2,-35 0,0-1,50-7,242-47,-294 51,0 0,0 3,59 5,7 1,-83-5,0 1,0 0,0 1,20 7,-18-5,1-1,28 4,235-4,-151-6,606 2,-667 3,76 13,-79-7,95 1,-1-9,97-3,-195-5,89-20,-43 5,-31 6,-45 9,0 1,59-4,-50 10,0-2,55-10,-34 2,111-5,66 16,-95 1,-112-2,13-1,0 2,58 10,-72-7,40 1,22 2,58 13,161 33,-274-44,0-1,1-1,0-3,62 1,530-8,-351 4,-243-3,0-1,55-14,-12 2,-7 0,17-2,162-9,-234 24,31-10,11-1,29 5,118 5,-154 4,-23 1,-1 1,47 11,-42-7,43 4,253-8,-173-5,-127 4,0 1,0 2,0 0,-1 2,33 13,48 10,-93-27,0-1,0-1,29-1,-29-1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23:47:44.9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0 173,'868'0,"-836"-2,39-6,26-2,33 12,67-4,46-28,-111 24,-40 4,-62-1,54-13,-53 9,47-4,5 2,33-1,158-1,-228 7,-29 3,1 0,-1-1,0-1,1-1,24-8,-30 7,0 1,1 1,0 0,0 1,18-1,69 3,-48 1,53 5,148 27,39 3,-123-35,-7-1,-140 2,1 2,35 9,-38-7,1-1,-1-1,37 2,29-5,166 26,-215-22,0-2,72-4,29 2,-78 8,-39-5,38 2,341-5,-191-2,-193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5T06:29:43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1 133,'87'2,"97"-4,-166-1,1 0,-1-2,0 0,0-1,-1-1,26-13,-22 9,2 2,45-14,-18 14,69-4,-50 4,-40 5,37-2,388 7,-439 0,1 1,0 1,-1 0,20 6,-14-3,30 5,-45-10,49 5,-1 3,72 21,-52-9,135 18,-134-31,1-3,116-9,-167 1,-1-1,1-1,26-9,-21 5,44-6,82 7,6-1,-74 2,136 5,-111 4,-104-2,0 1,0 0,0 0,0 1,-1 0,1 1,-1 0,1 0,-1 1,0 0,0 0,-1 1,1 0,11 10,-17-12,0 0,-1 0,1 0,0 0,-1 0,0 0,0 1,0-1,0 0,1 7,-2-7,1 1,-1 0,1-1,1 1,-1-1,0 1,1-1,3 6,-5-9,1 1,0 0,0 0,0-1,0 1,0-1,0 1,1-1,-1 1,0-1,0 0,0 1,0-1,0 0,1 0,-1 0,2 0,25-2,-17 0,380-3,-224 7,-100-1,-24 1,0-2,0-3,71-11,-69 5,0 2,1 2,81 2,-113 2,0 0,1-1,-1-1,25-8,-22 6,1 1,25-4,223 5,-141 5,-102-3,-8 0,0 1,0 0,-1 1,1 1,0 0,-1 1,1 1,26 9,-33-9,0-1,0-1,0 0,1 0,-1 0,15 0,56-3,-37-1,16 2,-3 1,0-3,56-9,-66 6,0 2,73 3,22 0,-62-9,-45 5,35-1,487 5,-426 10,-12-1,-98-8,-1 0,1 1,0 1,-1 1,23 7,-22-6,-1 0,1-2,0 0,21 0,80-4,-43-1,-37 2,51 0,95-12,-104 7,-58 4,1-1,-1 0,39-10,-32 5,0 1,0 1,57 0,-47 4,-17-2,1-1,30-8,-30 6,52-6,13 13,-69 0,0 0,0-1,0-1,0-1,37-8,-25 1,0 2,1 2,64-3,-86 8,81-8,49-1,292 10,-420-1,0 0,0 2,19 3,-29-4,0 0,1 0,-1 1,0-1,0 1,0 0,0 0,0 1,0-1,-1 1,1 0,-1 0,0 0,5 5,-6-6,0 0,0 1,0-1,1 0,-1 0,1 0,-1-1,1 1,0-1,0 1,0-1,-1 0,1 0,0 0,1 0,-1-1,0 1,0-1,0 0,6 0,7-1,0-1,0-1,16-4,3 0,72-4,1 4,109 9,-64 0,-120-2,9-1,0 2,62 10,4 0,-19-3,-50 0,55 17,-33-7,77 31,9 2,-120-47,0 0,0-2,0-1,43-3,-2 0,-48 1,-1 2,1 0,0 1,29 7,-10 2,0-2,0-1,1-3,0-1,0-2,0-2,75-8,64-20,283-6,-287 21,-108 6,135-17,159-9,-226 34,182-8,235-6,-361 15,6588-2,-6658-9,-99 7,10-2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4T23:22:49.6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47 245,'346'0,"-327"-1,1-1,-1-1,0-1,20-7,25-4,-49 11,0 0,29-14,-27 11,30-9,6 5,0 2,64-1,-36 4,148-6,-114 12,93 2,-190-1,0 2,0 1,25 7,-24-6,0 0,31 4,27-1,-37-3,43 0,29-7,134 4,-226 1,-1 0,33 10,-36-8,1 0,0-1,0-2,20 2,471-4,-222-1,-240 3,82 15,-81-9,71 3,-49-10,0 3,0 3,85 20,-106-13,-35-9,0-1,1 0,0-1,-1-1,26 1,141-22,-3 1,-90 18,-34 0,-1-1,59-9,10-10,1 6,124 1,666 14,-702 9,13 0,-170-11,0 2,0 2,56 12,-103-14,545 119,-510-114,0-1,0-2,83-4,-36-1,-28 2,1-2,83-15,4 2,-44 7,-16-7,-47 7,43-2,161 9,-14 1,-191-4,39-9,17-1,43 9,-26 2,-105 2,0 0,0-1,-1 0,1-1,12-5,-12 5,1-1,-1 1,19-3,22 1,73 4,-6 1,385-16,-426 16,146-18,-126 2,0 4,113 0,636 14,-840-2,0 0,-1 0,1 1,0 0,-1-1,1 1,0 1,-1-1,1 1,-1-1,6 4,-8-4,-1 0,1-1,0 1,0 0,0 0,-1 0,1 0,0 0,-1 0,1 0,-1 0,1 0,-1 0,0 0,1 0,-1 0,0 0,0 0,0 0,0 1,0-1,0 0,0 0,0 0,0 0,0 0,0 0,-1 0,1 1,-1-1,1 0,-1 0,1 0,-1 0,1 0,-1-1,0 1,0 0,1 0,-1 0,0 0,-2 0,0 2,-1 0,0 0,0-1,0 0,0 0,-1 0,1-1,-1 1,1-1,-7 1,-17 7,9-2,-121 45,120-46,-2-1,1-1,0-1,-41 1,-822-5,867 0,-1-1,1-1,0 0,-25-9,-18-4,45 12,0 0,0-1,-16-9,19 9,0-1,-1 1,0 1,-27-5,-228-30,248 36,-36-12,38 10,1 0,-1 1,-18-2,-147 6,4 0,125-6,-65-16,76 12,-1 3,-83-5,-856 13,968-2,0 0,-23-6,22 3,0 2,-16-1,11 2,-12 0,-64-9,64 6,0 1,0 1,-41 4,-53-3,76-7,37 4,-1 2,-18-2,-226 4,122 1,16 8,-5 1,-248-11,355 2,-1 1,0 1,-33 10,32-8,0 0,-39 3,-40 2,-19 0,95-9,-37 7,-14 1,11-6,0-4,-98-12,30 1,-12-2,109 6,-62-22,79 24,0 2,0 0,0 1,-32-2,-77 6,52 2,-10-3,-94-12,125 5,-12-3,-95-1,-351 12,390-10,2-1,-4 20,4 0,-10 0,0-1,-629-10,736 3,-1 0,0 2,-29 7,29-5,-1-1,-47 4,20-10,33 0,0 0,0 2,1 0,-1 1,-25 7,16-2,-1-1,0-1,-35 2,-88-5,100-3,33 2,0 1,-23 5,-24 2,-78-9,-14 1,34 17,-3 0,-201-16,174-3,116 1,-5 1,-1-3,-62-8,67 5,28 5,1-1,-20-5,18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D8F25-E558-4595-A4DC-7AB151C82155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4E741-490F-4581-8952-C98DFC8747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5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6E07-E3A5-4943-9D64-7FA7FB4F5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EA44B-4F20-48FE-83FD-351ED60EA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B1D23-FDF5-45C7-8C17-B0C79D62E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A009B-2541-4990-A2A3-AB0C6339B2B5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01AEE-BC86-40E4-9AEA-80FADC2F4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C5A9E-F890-4FD0-83A8-BC7A8B3D7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67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2875-EF15-4756-B0D0-AEF4DF84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45C37-CD37-4358-A713-FAD92DB55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65D42-1D3D-4A27-99F0-F2AC52B75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E8617-1934-4F88-A125-ED82F896F0A3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68F9F-9CB5-4303-BEB8-0A016925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C61-7295-420E-9032-A35B5113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798B9-8270-4DFF-BCDA-43657E1BCB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30BC1-5169-422B-9FE0-702CF4BBE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FDFDC-D3DA-4DF5-B3FA-135E6742E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9E76C-B6B8-4F19-B34F-D39D7A0BCB55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00A43-4F7F-4C26-BB15-E9F4430C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89200-65F9-4BD3-8695-418207C3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7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E0ED-AAF8-46A8-98B3-C8B751AC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E9F62-552F-4E56-A3C0-0DFBE4FE5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19A54-57DF-49B1-90AC-8498875FF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5FE6A-422D-4AFA-BFC4-B8483AB5248C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B2EA-4565-4AAC-B974-62A6F9E2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D8308-37D9-4D84-82CE-FAC84B2B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72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B993-7550-4886-AB8D-3F900651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60DE2-F43D-47D9-8625-0CABD4A04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0F8E5-55A2-4E70-A808-8C2A1949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B22F6-E81A-4A15-A218-22E8E5CEFB45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F66B1-0A68-45A0-BBCE-8E5F679E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1B23F-9F98-4F2A-A795-50F579D3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7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564F-7828-4BAA-BC8F-4BA71309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75B1-D56C-41BE-906E-48BC87114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ECB7F-D163-4E4D-BEBB-8E10F06A5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0D3D5-C194-408F-876A-998B7DCF6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5A5F3-9E04-4FC5-B76E-8BDBAB87B8CF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C9A92-EA65-4842-90F3-9E19CB4D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076F4-FE2D-4026-BAC8-15752DE3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314D-B8FA-473F-9BD5-D0296889E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44A87-A737-4E29-B3BF-5548413EA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3C92-B80B-46D7-ACAE-1749E9A15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077F5-6A2E-466D-9880-BDE3013F6F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B587D-ED2F-4936-BB90-8FF9F29173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1AC8A-669A-4671-A207-FF368CC7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06721-FCEF-4949-BBB2-FFA6CA148278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6472C-59AB-4580-8B3A-5FA8B807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9778B-EF11-4497-A890-FD85A46D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76AE-05F3-4C63-B41B-58068943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A2706-8169-4BE8-B5D0-94AA609B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4323-6F3D-4696-9BBE-8CE1E3DB8484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49159-9FC5-4741-877F-60165CF6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A9C41-58DA-4515-86F0-535CBBA7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22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D2C0E-82F6-4037-88C4-81B238282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C962-314F-4479-9342-45BB9B104033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A7B4A7-6087-4EAA-99BF-794CA7B1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9114F-B806-456C-B86D-A8D93C86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1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F8BE-9D5D-4681-8495-17F6C1FFF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6D81-27F7-48E8-AD40-337C9C04F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B3461-8ED6-4F2E-9419-6A68996D4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304D7-B347-4542-A4BC-735E2A96C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6C6B3-B0C5-4D19-A2FF-6EC2FB8F552C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159AF-F314-444F-8B4B-64A351A8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FF9E1-CAF9-44BA-AB90-4EDE1693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1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785C-0FF1-455F-8BE4-CD96F0C1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C0BE7-3F3A-457C-9372-3652E90E4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DB992-C14F-4DD3-BDCB-767B078D0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B4A0A-B354-4BD4-914E-6826A8F9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BA3E-E72C-42EA-9E4F-571E158F62BA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91561-C00B-4B82-A0FA-98DE0DDD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23FA7-619A-41D8-8A2B-B1EE8E62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16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EC8F53-5071-49E6-B4EF-AEBD1B5E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08918-3421-40AB-B338-11349F83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BE749-DA11-41EF-8F86-16929A0321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0850-8120-44AC-A986-B30B38C1E16B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3B475-0FE3-48BA-8889-928AFEAF4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F248-AEC2-4DA7-A254-EFD1A12A5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95F57-4DBB-4345-A888-B15CBAF06E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5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customXml" Target="../ink/ink10.xml"/><Relationship Id="rId7" Type="http://schemas.openxmlformats.org/officeDocument/2006/relationships/customXml" Target="../ink/ink11.xml"/><Relationship Id="rId12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customXml" Target="../ink/ink13.xml"/><Relationship Id="rId10" Type="http://schemas.openxmlformats.org/officeDocument/2006/relationships/image" Target="../media/image27.png"/><Relationship Id="rId9" Type="http://schemas.openxmlformats.org/officeDocument/2006/relationships/customXml" Target="../ink/ink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customXml" Target="../ink/ink15.xml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42.png"/><Relationship Id="rId4" Type="http://schemas.openxmlformats.org/officeDocument/2006/relationships/image" Target="../media/image390.png"/><Relationship Id="rId9" Type="http://schemas.openxmlformats.org/officeDocument/2006/relationships/customXml" Target="../ink/ink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5" Type="http://schemas.openxmlformats.org/officeDocument/2006/relationships/image" Target="../media/image56.png"/><Relationship Id="rId4" Type="http://schemas.openxmlformats.org/officeDocument/2006/relationships/customXml" Target="../ink/ink22.xml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i-rad.io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31794-E86A-4F53-8944-AE8F087AEB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Massive MIMO Experiments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628B0-01C6-4EFF-9EE2-3A4E8B34B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b="1" dirty="0">
                <a:latin typeface="+mj-lt"/>
              </a:rPr>
              <a:t>NSF PAWR POWDER Testbed</a:t>
            </a:r>
          </a:p>
          <a:p>
            <a:r>
              <a:rPr lang="en-US" dirty="0">
                <a:latin typeface="+mj-lt"/>
              </a:rPr>
              <a:t>Bharath Keshavamurthy</a:t>
            </a:r>
          </a:p>
        </p:txBody>
      </p:sp>
    </p:spTree>
    <p:extLst>
      <p:ext uri="{BB962C8B-B14F-4D97-AF65-F5344CB8AC3E}">
        <p14:creationId xmlns:p14="http://schemas.microsoft.com/office/powerpoint/2010/main" val="494381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D9F3BA-AA2C-40A5-AD6D-D0D7EE1CD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0EC10-9419-4313-A9BC-032D464F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921" y="5917829"/>
            <a:ext cx="4140200" cy="783061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LTE-signal SISO Rx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CF6CC0-E37A-48F6-AE50-B749FBFCF8DD}"/>
                  </a:ext>
                </a:extLst>
              </p14:cNvPr>
              <p14:cNvContentPartPr/>
              <p14:nvPr/>
            </p14:nvContentPartPr>
            <p14:xfrm>
              <a:off x="1964120" y="-14147"/>
              <a:ext cx="4339080" cy="116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CF6CC0-E37A-48F6-AE50-B749FBFCF8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8120" y="-85787"/>
                <a:ext cx="44107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B9C014-D1D3-459D-A587-9E92A4D144CE}"/>
                  </a:ext>
                </a:extLst>
              </p14:cNvPr>
              <p14:cNvContentPartPr/>
              <p14:nvPr/>
            </p14:nvContentPartPr>
            <p14:xfrm>
              <a:off x="3555680" y="-23734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B9C014-D1D3-459D-A587-9E92A4D144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0040" y="-309347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9AE4A8-9625-4215-B9CB-C8B628EC62DB}"/>
              </a:ext>
            </a:extLst>
          </p:cNvPr>
          <p:cNvSpPr txBox="1"/>
          <p:nvPr/>
        </p:nvSpPr>
        <p:spPr>
          <a:xfrm>
            <a:off x="2695786" y="548640"/>
            <a:ext cx="8656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Starting LTE-signal Rx operations at a specific BS SDR (RF3E000389) | Frequency = 3.555 GHz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376643-BFEC-44FC-A6EA-A8F88F09262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503680" y="733306"/>
            <a:ext cx="119210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2CAE9B-694B-4F3C-B843-5A1B263763E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901440" y="102493"/>
            <a:ext cx="3122507" cy="4461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12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CED07C-FC5F-4F89-A793-2AF00CC81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0EC10-9419-4313-A9BC-032D464F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547" y="2578206"/>
            <a:ext cx="4783667" cy="783061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LTE-signal SISO Tx/Rx</a:t>
            </a:r>
          </a:p>
        </p:txBody>
      </p:sp>
    </p:spTree>
    <p:extLst>
      <p:ext uri="{BB962C8B-B14F-4D97-AF65-F5344CB8AC3E}">
        <p14:creationId xmlns:p14="http://schemas.microsoft.com/office/powerpoint/2010/main" val="53534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A2EFC-3A1E-43F2-84B1-C7EECBE7C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645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0EC10-9419-4313-A9BC-032D464F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6264593"/>
            <a:ext cx="11142133" cy="59340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LTE-signal SISO Tx/Rx: Real-Time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77768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5FFC-E079-4BDD-9C20-DBB63A982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96" y="2799080"/>
            <a:ext cx="3211407" cy="629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/>
              <a:t>TDD Framer</a:t>
            </a:r>
          </a:p>
        </p:txBody>
      </p:sp>
    </p:spTree>
    <p:extLst>
      <p:ext uri="{BB962C8B-B14F-4D97-AF65-F5344CB8AC3E}">
        <p14:creationId xmlns:p14="http://schemas.microsoft.com/office/powerpoint/2010/main" val="2551103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082A7-2B23-4C5E-B56B-FC103A50B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0AF37-55D2-4AC7-ADEE-3AF9DB40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1986" y="5994511"/>
            <a:ext cx="2893907" cy="745702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TDD Framer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AF9F77-4630-4B99-8D42-BF2C114C67A3}"/>
                  </a:ext>
                </a:extLst>
              </p14:cNvPr>
              <p14:cNvContentPartPr/>
              <p14:nvPr/>
            </p14:nvContentPartPr>
            <p14:xfrm>
              <a:off x="1970600" y="-28187"/>
              <a:ext cx="4443480" cy="77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AF9F77-4630-4B99-8D42-BF2C114C67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4600" y="-100187"/>
                <a:ext cx="45151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7EEA6B0-BF8D-4BD4-A1D3-10869409281B}"/>
                  </a:ext>
                </a:extLst>
              </p14:cNvPr>
              <p14:cNvContentPartPr/>
              <p14:nvPr/>
            </p14:nvContentPartPr>
            <p14:xfrm>
              <a:off x="4470080" y="-28187"/>
              <a:ext cx="2018160" cy="6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7EEA6B0-BF8D-4BD4-A1D3-1086940928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4080" y="-99827"/>
                <a:ext cx="2089800" cy="206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814C1B8C-9902-4037-A6CC-E740929792E3}"/>
              </a:ext>
            </a:extLst>
          </p:cNvPr>
          <p:cNvSpPr/>
          <p:nvPr/>
        </p:nvSpPr>
        <p:spPr>
          <a:xfrm>
            <a:off x="2431627" y="108373"/>
            <a:ext cx="480906" cy="758614"/>
          </a:xfrm>
          <a:prstGeom prst="righ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C5D61-1242-4884-901D-6334CDFAB11A}"/>
              </a:ext>
            </a:extLst>
          </p:cNvPr>
          <p:cNvSpPr txBox="1"/>
          <p:nvPr/>
        </p:nvSpPr>
        <p:spPr>
          <a:xfrm flipH="1">
            <a:off x="2831252" y="303014"/>
            <a:ext cx="673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Initializing specific provisioned BS SDRs: LMS7002M transceiver startup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86BD1-7E42-4EC9-820E-50E889BA0263}"/>
              </a:ext>
            </a:extLst>
          </p:cNvPr>
          <p:cNvSpPr txBox="1"/>
          <p:nvPr/>
        </p:nvSpPr>
        <p:spPr>
          <a:xfrm>
            <a:off x="7423573" y="3165008"/>
            <a:ext cx="4483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SDR-1 | Serial # = RF3E000246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SDR-2 | Serial # = RF3E000490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Both SDRs are at the mMIMO BS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Tx/Rx frequency | CBRS spectrum | 3.555 GHz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E6E5681-52A4-4C07-A2C2-398F50687672}"/>
              </a:ext>
            </a:extLst>
          </p:cNvPr>
          <p:cNvCxnSpPr>
            <a:cxnSpLocks/>
          </p:cNvCxnSpPr>
          <p:nvPr/>
        </p:nvCxnSpPr>
        <p:spPr>
          <a:xfrm>
            <a:off x="6488240" y="108373"/>
            <a:ext cx="3177306" cy="3056634"/>
          </a:xfrm>
          <a:prstGeom prst="curvedConnector3">
            <a:avLst>
              <a:gd name="adj1" fmla="val 174283"/>
            </a:avLst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23A9DBF-C28C-43EA-BC2F-CDDDA6D5C0E9}"/>
              </a:ext>
            </a:extLst>
          </p:cNvPr>
          <p:cNvSpPr txBox="1"/>
          <p:nvPr/>
        </p:nvSpPr>
        <p:spPr>
          <a:xfrm flipH="1">
            <a:off x="-1" y="5445760"/>
            <a:ext cx="1209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Frame schedule: Sinusoid pilot signal sent from one SDR (‘P’) | Received at the other SDR (‘R’) | Guard intervals in-between (‘G’)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9B99C479-55B0-411E-BA2F-7E1CBE3BB4EA}"/>
              </a:ext>
            </a:extLst>
          </p:cNvPr>
          <p:cNvSpPr/>
          <p:nvPr/>
        </p:nvSpPr>
        <p:spPr>
          <a:xfrm>
            <a:off x="1158240" y="4145280"/>
            <a:ext cx="47413" cy="128693"/>
          </a:xfrm>
          <a:prstGeom prst="rightBrac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5674E321-1BF4-47AA-92F9-7783E513C176}"/>
              </a:ext>
            </a:extLst>
          </p:cNvPr>
          <p:cNvCxnSpPr>
            <a:stCxn id="29" idx="1"/>
            <a:endCxn id="28" idx="0"/>
          </p:cNvCxnSpPr>
          <p:nvPr/>
        </p:nvCxnSpPr>
        <p:spPr>
          <a:xfrm rot="10800000" flipH="1" flipV="1">
            <a:off x="1205653" y="4209626"/>
            <a:ext cx="4842932" cy="1236133"/>
          </a:xfrm>
          <a:prstGeom prst="curvedConnector4">
            <a:avLst>
              <a:gd name="adj1" fmla="val 7588"/>
              <a:gd name="adj2" fmla="val -1096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41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4FAA6A-6753-4790-8041-C77C8BC5E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0AF37-55D2-4AC7-ADEE-3AF9DB40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320" y="3056149"/>
            <a:ext cx="8405707" cy="745702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TDD Framer: Real-Time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64485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4260C-3696-4346-9405-B764216D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585" y="2970318"/>
            <a:ext cx="8529319" cy="7888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/>
              <a:t>mMIMO Beacon Beam-sweeping</a:t>
            </a:r>
          </a:p>
        </p:txBody>
      </p:sp>
    </p:spTree>
    <p:extLst>
      <p:ext uri="{BB962C8B-B14F-4D97-AF65-F5344CB8AC3E}">
        <p14:creationId xmlns:p14="http://schemas.microsoft.com/office/powerpoint/2010/main" val="281633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F168B2-45FB-4D8E-BDB4-A39C4882E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41"/>
            <a:ext cx="12192000" cy="69287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4DD56-67FD-4593-BEC6-C17C2E39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26" y="1629514"/>
            <a:ext cx="8289788" cy="670561"/>
          </a:xfrm>
        </p:spPr>
        <p:txBody>
          <a:bodyPr>
            <a:normAutofit fontScale="90000"/>
          </a:bodyPr>
          <a:lstStyle/>
          <a:p>
            <a:r>
              <a:rPr lang="en-US" sz="3600" b="1" u="sng" dirty="0">
                <a:solidFill>
                  <a:srgbClr val="FF0000"/>
                </a:solidFill>
              </a:rPr>
              <a:t>mMIMO Beacon Beam-sweeping: BS Operation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D35C2-58A6-47D1-BCFF-7391DC10E288}"/>
              </a:ext>
            </a:extLst>
          </p:cNvPr>
          <p:cNvSpPr txBox="1"/>
          <p:nvPr/>
        </p:nvSpPr>
        <p:spPr>
          <a:xfrm flipH="1">
            <a:off x="3272292" y="1208854"/>
            <a:ext cx="621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Using Channel A on 5 SDRs at the mMIMO BS for this experiment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BFD01815-AE42-4DE0-9003-93B07D835B3D}"/>
              </a:ext>
            </a:extLst>
          </p:cNvPr>
          <p:cNvSpPr/>
          <p:nvPr/>
        </p:nvSpPr>
        <p:spPr>
          <a:xfrm rot="5400000">
            <a:off x="5335024" y="-1098892"/>
            <a:ext cx="1183802" cy="3509104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003A636-B2FC-422B-9D17-952600388FD4}"/>
              </a:ext>
            </a:extLst>
          </p:cNvPr>
          <p:cNvSpPr/>
          <p:nvPr/>
        </p:nvSpPr>
        <p:spPr>
          <a:xfrm rot="5400000">
            <a:off x="8436079" y="-605052"/>
            <a:ext cx="748267" cy="2032003"/>
          </a:xfrm>
          <a:prstGeom prst="rightBrac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4E3A7-3017-4CC3-9114-E6F159E5A1FC}"/>
              </a:ext>
            </a:extLst>
          </p:cNvPr>
          <p:cNvSpPr txBox="1"/>
          <p:nvPr/>
        </p:nvSpPr>
        <p:spPr>
          <a:xfrm flipH="1">
            <a:off x="6367451" y="678526"/>
            <a:ext cx="548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j-lt"/>
              </a:rPr>
              <a:t>Frequency = 2.5 GHz | Tx gains = 81 dB | Rx gains = 65 dB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4670DB5-3AEC-4A82-AC6B-496E03BE7145}"/>
              </a:ext>
            </a:extLst>
          </p:cNvPr>
          <p:cNvSpPr/>
          <p:nvPr/>
        </p:nvSpPr>
        <p:spPr>
          <a:xfrm>
            <a:off x="8141547" y="2248747"/>
            <a:ext cx="1097280" cy="4206240"/>
          </a:xfrm>
          <a:prstGeom prst="righ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E35D31-7CAA-4031-B56E-4B2E09F0A203}"/>
              </a:ext>
            </a:extLst>
          </p:cNvPr>
          <p:cNvSpPr txBox="1"/>
          <p:nvPr/>
        </p:nvSpPr>
        <p:spPr>
          <a:xfrm rot="5400000">
            <a:off x="7458872" y="4131358"/>
            <a:ext cx="420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Configuring the BS SDRs that were explicitly provisioned in the script call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431640-3E5F-4BFE-A626-0E8E4B1785BD}"/>
                  </a:ext>
                </a:extLst>
              </p14:cNvPr>
              <p14:cNvContentPartPr/>
              <p14:nvPr/>
            </p14:nvContentPartPr>
            <p14:xfrm>
              <a:off x="1929973" y="-54827"/>
              <a:ext cx="7896240" cy="114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431640-3E5F-4BFE-A626-0E8E4B178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6333" y="-162827"/>
                <a:ext cx="800388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825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8A48F-FF22-4CFC-AC4F-257A542AA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394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4DD56-67FD-4593-BEC6-C17C2E39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253" y="5418665"/>
            <a:ext cx="8344747" cy="735648"/>
          </a:xfrm>
        </p:spPr>
        <p:txBody>
          <a:bodyPr>
            <a:normAutofit fontScale="90000"/>
          </a:bodyPr>
          <a:lstStyle/>
          <a:p>
            <a:r>
              <a:rPr lang="en-US" sz="3600" b="1" u="sng" dirty="0">
                <a:solidFill>
                  <a:srgbClr val="FF0000"/>
                </a:solidFill>
              </a:rPr>
              <a:t>mMIMO Beacon Beam-sweeping: BS Operation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33377-06C8-4EB8-9E65-0210ED9F861C}"/>
              </a:ext>
            </a:extLst>
          </p:cNvPr>
          <p:cNvSpPr txBox="1"/>
          <p:nvPr/>
        </p:nvSpPr>
        <p:spPr>
          <a:xfrm>
            <a:off x="8107680" y="2194560"/>
            <a:ext cx="403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The 5x5 Hadamard beacon weight matrix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0CE6B2-BBAF-4D75-81CE-F315CAED3767}"/>
              </a:ext>
            </a:extLst>
          </p:cNvPr>
          <p:cNvCxnSpPr/>
          <p:nvPr/>
        </p:nvCxnSpPr>
        <p:spPr>
          <a:xfrm flipV="1">
            <a:off x="1002453" y="2587413"/>
            <a:ext cx="9089814" cy="31970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C9D901D-61EB-460C-AB98-6D2410242A3A}"/>
              </a:ext>
            </a:extLst>
          </p:cNvPr>
          <p:cNvSpPr/>
          <p:nvPr/>
        </p:nvSpPr>
        <p:spPr>
          <a:xfrm>
            <a:off x="5879253" y="6154313"/>
            <a:ext cx="88054" cy="497100"/>
          </a:xfrm>
          <a:prstGeom prst="righ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E3E0C-F11D-46B3-B122-A2A1D45D67E1}"/>
              </a:ext>
            </a:extLst>
          </p:cNvPr>
          <p:cNvSpPr txBox="1"/>
          <p:nvPr/>
        </p:nvSpPr>
        <p:spPr>
          <a:xfrm flipH="1">
            <a:off x="6040119" y="6218197"/>
            <a:ext cx="580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Write TDD configuration (‘BG’) to an SDR &amp; BEACON_START</a:t>
            </a:r>
          </a:p>
        </p:txBody>
      </p:sp>
    </p:spTree>
    <p:extLst>
      <p:ext uri="{BB962C8B-B14F-4D97-AF65-F5344CB8AC3E}">
        <p14:creationId xmlns:p14="http://schemas.microsoft.com/office/powerpoint/2010/main" val="1914871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D5B2B3-8749-439C-BB72-1061215E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4DD56-67FD-4593-BEC6-C17C2E39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892" y="4483946"/>
            <a:ext cx="9320108" cy="512128"/>
          </a:xfrm>
        </p:spPr>
        <p:txBody>
          <a:bodyPr>
            <a:noAutofit/>
          </a:bodyPr>
          <a:lstStyle/>
          <a:p>
            <a:r>
              <a:rPr lang="en-US" sz="3600" b="1" u="sng" dirty="0">
                <a:solidFill>
                  <a:srgbClr val="FF0000"/>
                </a:solidFill>
              </a:rPr>
              <a:t>mMIMO Beacon Beam-sweeping: BS Operation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38000-5F86-4B46-8873-C5CD1D97388A}"/>
              </a:ext>
            </a:extLst>
          </p:cNvPr>
          <p:cNvSpPr txBox="1"/>
          <p:nvPr/>
        </p:nvSpPr>
        <p:spPr>
          <a:xfrm>
            <a:off x="3413759" y="3718560"/>
            <a:ext cx="645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Manual termination of the script’s operation [expected behavior]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CFE460-5FD2-49AD-9CE4-4C6D78BF5EB0}"/>
              </a:ext>
            </a:extLst>
          </p:cNvPr>
          <p:cNvCxnSpPr/>
          <p:nvPr/>
        </p:nvCxnSpPr>
        <p:spPr>
          <a:xfrm>
            <a:off x="182880" y="3711787"/>
            <a:ext cx="3224107" cy="189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FABE4508-902E-4E0D-8CEF-749384DD10E4}"/>
              </a:ext>
            </a:extLst>
          </p:cNvPr>
          <p:cNvSpPr/>
          <p:nvPr/>
        </p:nvSpPr>
        <p:spPr>
          <a:xfrm>
            <a:off x="2607733" y="5113867"/>
            <a:ext cx="399627" cy="1212426"/>
          </a:xfrm>
          <a:prstGeom prst="righ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0D1B8-4750-4D58-8CE2-3DE2FD244483}"/>
              </a:ext>
            </a:extLst>
          </p:cNvPr>
          <p:cNvSpPr txBox="1"/>
          <p:nvPr/>
        </p:nvSpPr>
        <p:spPr>
          <a:xfrm>
            <a:off x="2959946" y="5557705"/>
            <a:ext cx="495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Power-down and Cleanup of all 5 provisioned SDRs</a:t>
            </a:r>
          </a:p>
        </p:txBody>
      </p:sp>
    </p:spTree>
    <p:extLst>
      <p:ext uri="{BB962C8B-B14F-4D97-AF65-F5344CB8AC3E}">
        <p14:creationId xmlns:p14="http://schemas.microsoft.com/office/powerpoint/2010/main" val="267549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678DD-A8CF-40F6-B972-0D2CED54A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6A216-6BA6-4017-ACDE-29B7EFB0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694" y="3596006"/>
            <a:ext cx="7757160" cy="488315"/>
          </a:xfrm>
        </p:spPr>
        <p:txBody>
          <a:bodyPr>
            <a:noAutofit/>
          </a:bodyPr>
          <a:lstStyle/>
          <a:p>
            <a:r>
              <a:rPr lang="en-US" sz="3600" b="1" u="sng" dirty="0"/>
              <a:t>Experiment Topology: Anechoic Chamber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54723-0C1E-40CA-B454-47DC931A66F9}"/>
              </a:ext>
            </a:extLst>
          </p:cNvPr>
          <p:cNvSpPr txBox="1"/>
          <p:nvPr/>
        </p:nvSpPr>
        <p:spPr>
          <a:xfrm>
            <a:off x="264160" y="5587778"/>
            <a:ext cx="413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Compute Node for SSH and CTRL operations</a:t>
            </a:r>
          </a:p>
          <a:p>
            <a:r>
              <a:rPr lang="en-US" sz="1400" dirty="0">
                <a:latin typeface="+mj-lt"/>
              </a:rPr>
              <a:t>[Dell PowerEdge R840 at the Fort Douglas Datacenter]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F9D80B-D219-4CC0-9B96-6A8D57F71610}"/>
              </a:ext>
            </a:extLst>
          </p:cNvPr>
          <p:cNvCxnSpPr>
            <a:cxnSpLocks/>
          </p:cNvCxnSpPr>
          <p:nvPr/>
        </p:nvCxnSpPr>
        <p:spPr>
          <a:xfrm flipV="1">
            <a:off x="2113280" y="5519201"/>
            <a:ext cx="3068320" cy="132727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023EE7-E8D2-4A7B-8C28-F79CDCE2370F}"/>
              </a:ext>
            </a:extLst>
          </p:cNvPr>
          <p:cNvSpPr txBox="1"/>
          <p:nvPr/>
        </p:nvSpPr>
        <p:spPr>
          <a:xfrm>
            <a:off x="8226214" y="4162623"/>
            <a:ext cx="3420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Iris clients (x2) inside the anechoic chamber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0B56A2-85E8-4578-93A8-76767C0A25FD}"/>
              </a:ext>
            </a:extLst>
          </p:cNvPr>
          <p:cNvCxnSpPr/>
          <p:nvPr/>
        </p:nvCxnSpPr>
        <p:spPr>
          <a:xfrm flipV="1">
            <a:off x="6441440" y="4470400"/>
            <a:ext cx="3420533" cy="2370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65DB1B-42AC-4575-93ED-7FDD8CB75DB8}"/>
              </a:ext>
            </a:extLst>
          </p:cNvPr>
          <p:cNvSpPr txBox="1"/>
          <p:nvPr/>
        </p:nvSpPr>
        <p:spPr>
          <a:xfrm>
            <a:off x="1578187" y="6254516"/>
            <a:ext cx="8155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Massive MIMO (mMIMO) Base Station (BS | 48 Tx/Rx chains) and Aggregation Hub inside the anechoic chamber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AEA97A-17B2-49D0-964E-01D08D52F53D}"/>
              </a:ext>
            </a:extLst>
          </p:cNvPr>
          <p:cNvCxnSpPr>
            <a:cxnSpLocks/>
          </p:cNvCxnSpPr>
          <p:nvPr/>
        </p:nvCxnSpPr>
        <p:spPr>
          <a:xfrm flipH="1">
            <a:off x="6096000" y="5716079"/>
            <a:ext cx="1063414" cy="5966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7C606B-723A-4976-828A-DB70CCC0D75E}"/>
              </a:ext>
            </a:extLst>
          </p:cNvPr>
          <p:cNvSpPr txBox="1"/>
          <p:nvPr/>
        </p:nvSpPr>
        <p:spPr>
          <a:xfrm>
            <a:off x="159173" y="4120929"/>
            <a:ext cx="4345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MATLAB block-store sliver for toolbox-based development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D9EE90-623F-4EA5-A18E-454675D2597B}"/>
              </a:ext>
            </a:extLst>
          </p:cNvPr>
          <p:cNvCxnSpPr/>
          <p:nvPr/>
        </p:nvCxnSpPr>
        <p:spPr>
          <a:xfrm flipH="1" flipV="1">
            <a:off x="2174240" y="4386263"/>
            <a:ext cx="2533227" cy="3859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A09557-E4FD-4B22-A6B6-D6C3BABBEA7B}"/>
              </a:ext>
            </a:extLst>
          </p:cNvPr>
          <p:cNvSpPr txBox="1"/>
          <p:nvPr/>
        </p:nvSpPr>
        <p:spPr>
          <a:xfrm>
            <a:off x="6722534" y="4736436"/>
            <a:ext cx="5418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A 10 Gbps Ethernet link between the compute node and the Faros Hub at the mMIMO BS for SSH access and control; similar link for both Iris clients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CC3D18-C889-409E-8845-3604392DF801}"/>
              </a:ext>
            </a:extLst>
          </p:cNvPr>
          <p:cNvCxnSpPr/>
          <p:nvPr/>
        </p:nvCxnSpPr>
        <p:spPr>
          <a:xfrm flipV="1">
            <a:off x="6441440" y="4998046"/>
            <a:ext cx="447040" cy="1293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0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A4827-C272-42F4-BF39-DB761072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4DD56-67FD-4593-BEC6-C17C2E39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80" y="5737013"/>
            <a:ext cx="10586720" cy="586635"/>
          </a:xfrm>
        </p:spPr>
        <p:txBody>
          <a:bodyPr>
            <a:normAutofit fontScale="90000"/>
          </a:bodyPr>
          <a:lstStyle/>
          <a:p>
            <a:r>
              <a:rPr lang="en-US" sz="3600" b="1" u="sng" dirty="0">
                <a:solidFill>
                  <a:srgbClr val="FF0000"/>
                </a:solidFill>
              </a:rPr>
              <a:t>mMIMO Beacon Beam-sweeping: Simultaneous Client Operation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F01AD3-6002-4AB8-9FC0-46E59F21F4FF}"/>
                  </a:ext>
                </a:extLst>
              </p14:cNvPr>
              <p14:cNvContentPartPr/>
              <p14:nvPr/>
            </p14:nvContentPartPr>
            <p14:xfrm>
              <a:off x="1954067" y="-61307"/>
              <a:ext cx="4311720" cy="144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F01AD3-6002-4AB8-9FC0-46E59F21F4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8067" y="-133307"/>
                <a:ext cx="4383360" cy="2876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1D4A33D-0C79-4260-9623-72CD14A4C351}"/>
              </a:ext>
            </a:extLst>
          </p:cNvPr>
          <p:cNvSpPr txBox="1"/>
          <p:nvPr/>
        </p:nvSpPr>
        <p:spPr>
          <a:xfrm>
            <a:off x="6143413" y="534352"/>
            <a:ext cx="575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A single standalone client is provisioned for the reception of these beacons from 5 BS-based SDR antennas (Channel-A)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27E119-3419-4381-834C-0C6C40B79E6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262880" y="82693"/>
            <a:ext cx="3755813" cy="4516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DC0F2D8-E6DE-43BE-B509-36BAFFE5265A}"/>
              </a:ext>
            </a:extLst>
          </p:cNvPr>
          <p:cNvSpPr/>
          <p:nvPr/>
        </p:nvSpPr>
        <p:spPr>
          <a:xfrm>
            <a:off x="1849120" y="338667"/>
            <a:ext cx="348827" cy="955040"/>
          </a:xfrm>
          <a:prstGeom prst="righ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F6D8B8-DCB8-473D-A832-0CDC4F961D77}"/>
              </a:ext>
            </a:extLst>
          </p:cNvPr>
          <p:cNvSpPr txBox="1"/>
          <p:nvPr/>
        </p:nvSpPr>
        <p:spPr>
          <a:xfrm>
            <a:off x="2197947" y="631521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Client configuration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C4043F-4C7C-489D-93DC-AFD4CEDF3285}"/>
              </a:ext>
            </a:extLst>
          </p:cNvPr>
          <p:cNvSpPr txBox="1"/>
          <p:nvPr/>
        </p:nvSpPr>
        <p:spPr>
          <a:xfrm>
            <a:off x="0" y="3220742"/>
            <a:ext cx="1094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j-lt"/>
              </a:rPr>
              <a:t>Received beacon RSSI logging for an association heuristic</a:t>
            </a:r>
          </a:p>
          <a:p>
            <a:r>
              <a:rPr lang="en-US" dirty="0">
                <a:solidFill>
                  <a:srgbClr val="00B050"/>
                </a:solidFill>
                <a:latin typeface="+mj-lt"/>
              </a:rPr>
              <a:t>(E.g., Associate the client with the BS SDR whose signal has the highest RSSI value) 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E9C7187-5CBC-4740-AE17-012CBC43DDB3}"/>
              </a:ext>
            </a:extLst>
          </p:cNvPr>
          <p:cNvSpPr/>
          <p:nvPr/>
        </p:nvSpPr>
        <p:spPr>
          <a:xfrm rot="5400000">
            <a:off x="3857412" y="-1361114"/>
            <a:ext cx="701046" cy="8409097"/>
          </a:xfrm>
          <a:prstGeom prst="rightBrac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51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3D6177-D69A-4FBE-9520-8474CA541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4DD56-67FD-4593-BEC6-C17C2E39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773" y="2045546"/>
            <a:ext cx="10661227" cy="573088"/>
          </a:xfrm>
        </p:spPr>
        <p:txBody>
          <a:bodyPr>
            <a:noAutofit/>
          </a:bodyPr>
          <a:lstStyle/>
          <a:p>
            <a:r>
              <a:rPr lang="en-US" sz="3600" b="1" u="sng" dirty="0">
                <a:solidFill>
                  <a:srgbClr val="FF0000"/>
                </a:solidFill>
              </a:rPr>
              <a:t>mMIMO Beacon Beam-sweeping: Complete Console View</a:t>
            </a:r>
          </a:p>
        </p:txBody>
      </p:sp>
    </p:spTree>
    <p:extLst>
      <p:ext uri="{BB962C8B-B14F-4D97-AF65-F5344CB8AC3E}">
        <p14:creationId xmlns:p14="http://schemas.microsoft.com/office/powerpoint/2010/main" val="3810095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877A5-5506-4236-BC48-421395F78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85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4DD56-67FD-4593-BEC6-C17C2E39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6" y="6285653"/>
            <a:ext cx="11819467" cy="559541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mMIMO Beacon Beam-sweeping: Real-Time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55713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8F4D-8845-4E7C-8016-5C49EA50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747" y="365125"/>
            <a:ext cx="10877973" cy="1325563"/>
          </a:xfrm>
        </p:spPr>
        <p:txBody>
          <a:bodyPr/>
          <a:lstStyle/>
          <a:p>
            <a:r>
              <a:rPr lang="en-US" b="1" dirty="0"/>
              <a:t>A Full-scale Massive MIMO Experiment: Sounder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70D94-6E0F-443E-B62E-E1188FC57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 sounder framework – with &amp; without uplink data</a:t>
            </a:r>
          </a:p>
          <a:p>
            <a:pPr lvl="1"/>
            <a:r>
              <a:rPr lang="en-US" dirty="0">
                <a:latin typeface="+mj-lt"/>
              </a:rPr>
              <a:t>Use the concepts detailed earlier (SISO Tx/Rx, TDD Framer, Beam-sweep)</a:t>
            </a:r>
          </a:p>
          <a:p>
            <a:pPr lvl="1"/>
            <a:r>
              <a:rPr lang="en-US" dirty="0">
                <a:latin typeface="+mj-lt"/>
              </a:rPr>
              <a:t>48 BS antennas | 4 client antennas | Uplink data generation | HDF5 analyses</a:t>
            </a:r>
          </a:p>
          <a:p>
            <a:pPr lvl="1"/>
            <a:r>
              <a:rPr lang="en-US" dirty="0">
                <a:latin typeface="+mj-lt"/>
              </a:rPr>
              <a:t>The BS, the Aggregation Hub, and both clients are inside an anechoic chamber</a:t>
            </a:r>
          </a:p>
          <a:p>
            <a:pPr lvl="1"/>
            <a:r>
              <a:rPr lang="en-US" dirty="0">
                <a:latin typeface="+mj-lt"/>
              </a:rPr>
              <a:t>Record pilot signals from the 2 Iris clients received at all the antennas of the Skylark/Faros mMIMO BS </a:t>
            </a:r>
            <a:r>
              <a:rPr lang="en-US" sz="1800" dirty="0">
                <a:latin typeface="+mj-lt"/>
              </a:rPr>
              <a:t>((6 RHs x 4 SDRs) x 2 Tx/Rx chains = 48 antennas)</a:t>
            </a:r>
          </a:p>
          <a:p>
            <a:pPr lvl="1"/>
            <a:r>
              <a:rPr lang="en-US" dirty="0">
                <a:latin typeface="+mj-lt"/>
              </a:rPr>
              <a:t>Post-process these recorded signals (HDF5 matrices) for channel statistics</a:t>
            </a:r>
          </a:p>
          <a:p>
            <a:pPr lvl="1"/>
            <a:r>
              <a:rPr lang="en-US" dirty="0">
                <a:latin typeface="+mj-lt"/>
              </a:rPr>
              <a:t>Visualize using Python scripts and MATLAB tool-boxes</a:t>
            </a:r>
          </a:p>
        </p:txBody>
      </p:sp>
    </p:spTree>
    <p:extLst>
      <p:ext uri="{BB962C8B-B14F-4D97-AF65-F5344CB8AC3E}">
        <p14:creationId xmlns:p14="http://schemas.microsoft.com/office/powerpoint/2010/main" val="2788743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EFA7C-8552-427C-8A17-8A7D36C7F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2380" y="2861945"/>
            <a:ext cx="7302500" cy="14865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>
                <a:latin typeface="+mj-lt"/>
              </a:rPr>
              <a:t>mMIMO Sounder</a:t>
            </a:r>
          </a:p>
          <a:p>
            <a:pPr marL="0" indent="0" algn="ctr">
              <a:buNone/>
            </a:pPr>
            <a:r>
              <a:rPr lang="en-US" sz="2400" b="1" dirty="0">
                <a:latin typeface="+mj-lt"/>
              </a:rPr>
              <a:t>(with &amp; without uplink data)</a:t>
            </a:r>
          </a:p>
        </p:txBody>
      </p:sp>
    </p:spTree>
    <p:extLst>
      <p:ext uri="{BB962C8B-B14F-4D97-AF65-F5344CB8AC3E}">
        <p14:creationId xmlns:p14="http://schemas.microsoft.com/office/powerpoint/2010/main" val="360392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A0B0E-483F-4CC1-8D52-5AF52D9D3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867"/>
            <a:ext cx="12192000" cy="696976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7BBD38-5068-4018-9387-B9991116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374" y="5997152"/>
            <a:ext cx="7811347" cy="860847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mMIMO Sounder: Radio Discovery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6C079D6-F46C-4AB9-930E-C4643119D3F8}"/>
              </a:ext>
            </a:extLst>
          </p:cNvPr>
          <p:cNvSpPr/>
          <p:nvPr/>
        </p:nvSpPr>
        <p:spPr>
          <a:xfrm>
            <a:off x="6651413" y="2485813"/>
            <a:ext cx="724747" cy="294640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EB8F8-7074-4942-BBBB-FFBD5D3E8C05}"/>
              </a:ext>
            </a:extLst>
          </p:cNvPr>
          <p:cNvSpPr txBox="1"/>
          <p:nvPr/>
        </p:nvSpPr>
        <p:spPr>
          <a:xfrm rot="5400000">
            <a:off x="4448825" y="3033383"/>
            <a:ext cx="6062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</a:rPr>
              <a:t>6 RHs x 4 SDRs per RH = 24 SDRs x 2 Tx/Rx chains = 48 antennas at the mMIMO BS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F5B5A9E-C748-45C9-B5A7-C4781C632994}"/>
              </a:ext>
            </a:extLst>
          </p:cNvPr>
          <p:cNvSpPr/>
          <p:nvPr/>
        </p:nvSpPr>
        <p:spPr>
          <a:xfrm>
            <a:off x="74506" y="5662506"/>
            <a:ext cx="2858347" cy="22352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749F9-6BDB-4404-9C7E-86669CB0E01A}"/>
              </a:ext>
            </a:extLst>
          </p:cNvPr>
          <p:cNvSpPr txBox="1"/>
          <p:nvPr/>
        </p:nvSpPr>
        <p:spPr>
          <a:xfrm>
            <a:off x="257387" y="6373708"/>
            <a:ext cx="2729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</a:rPr>
              <a:t>2 standalone Iris SDRs as the clients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AD14AC-6DD9-440F-83A8-5D010A01A67F}"/>
              </a:ext>
            </a:extLst>
          </p:cNvPr>
          <p:cNvCxnSpPr>
            <a:cxnSpLocks/>
          </p:cNvCxnSpPr>
          <p:nvPr/>
        </p:nvCxnSpPr>
        <p:spPr>
          <a:xfrm>
            <a:off x="1415627" y="5886027"/>
            <a:ext cx="0" cy="5554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D5CD13-3DCB-435A-9DA4-DA176E86EB3B}"/>
                  </a:ext>
                </a:extLst>
              </p14:cNvPr>
              <p14:cNvContentPartPr/>
              <p14:nvPr/>
            </p14:nvContentPartPr>
            <p14:xfrm>
              <a:off x="13173" y="2023787"/>
              <a:ext cx="1412640" cy="48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D5CD13-3DCB-435A-9DA4-DA176E86EB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827" y="1987787"/>
                <a:ext cx="14482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7602108-BEC1-45AA-A100-FFE8018BBA9E}"/>
                  </a:ext>
                </a:extLst>
              </p14:cNvPr>
              <p14:cNvContentPartPr/>
              <p14:nvPr/>
            </p14:nvContentPartPr>
            <p14:xfrm>
              <a:off x="2790213" y="-26437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7602108-BEC1-45AA-A100-FFE8018BBA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2213" y="-30001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A3E426C-F6EA-49D4-925D-FD7A188E0995}"/>
                  </a:ext>
                </a:extLst>
              </p14:cNvPr>
              <p14:cNvContentPartPr/>
              <p14:nvPr/>
            </p14:nvContentPartPr>
            <p14:xfrm>
              <a:off x="1252427" y="2105507"/>
              <a:ext cx="1455840" cy="56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A3E426C-F6EA-49D4-925D-FD7A188E09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6787" y="2033507"/>
                <a:ext cx="15274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A767A32-B645-4C74-A817-10590DED0E19}"/>
                  </a:ext>
                </a:extLst>
              </p14:cNvPr>
              <p14:cNvContentPartPr/>
              <p14:nvPr/>
            </p14:nvContentPartPr>
            <p14:xfrm>
              <a:off x="40307" y="2043227"/>
              <a:ext cx="914040" cy="38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A767A32-B645-4C74-A817-10590DED0E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07" y="1971227"/>
                <a:ext cx="985680" cy="1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536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B10DD46-00C0-4C47-A476-A0687A30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67" y="-10336"/>
            <a:ext cx="4763228" cy="6892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B9B8B9-93B5-4F06-9DDB-A005D684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933" y="6360160"/>
            <a:ext cx="7349066" cy="497840"/>
          </a:xfrm>
        </p:spPr>
        <p:txBody>
          <a:bodyPr>
            <a:noAutofit/>
          </a:bodyPr>
          <a:lstStyle/>
          <a:p>
            <a:r>
              <a:rPr lang="en-US" sz="3400" b="1" u="sng" dirty="0"/>
              <a:t>mMIMO Sounder: JSON Configuration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74995-77CE-4D5B-A58C-A07C9DC4D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61" y="0"/>
            <a:ext cx="7457438" cy="5086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60A4D-6ACC-4D34-88A5-1E2F93DCA7E8}"/>
              </a:ext>
            </a:extLst>
          </p:cNvPr>
          <p:cNvSpPr txBox="1"/>
          <p:nvPr/>
        </p:nvSpPr>
        <p:spPr>
          <a:xfrm>
            <a:off x="4758741" y="6134518"/>
            <a:ext cx="3020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Faros Aggregation Hub ID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: FH4B000021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B4A5F2-B7B3-41D5-B625-B1C157EFDD0E}"/>
              </a:ext>
            </a:extLst>
          </p:cNvPr>
          <p:cNvCxnSpPr>
            <a:cxnSpLocks/>
          </p:cNvCxnSpPr>
          <p:nvPr/>
        </p:nvCxnSpPr>
        <p:spPr>
          <a:xfrm>
            <a:off x="3427307" y="666113"/>
            <a:ext cx="1490609" cy="5517940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EA87542-AE9E-4194-A6DF-563F99BFABBC}"/>
              </a:ext>
            </a:extLst>
          </p:cNvPr>
          <p:cNvSpPr/>
          <p:nvPr/>
        </p:nvSpPr>
        <p:spPr>
          <a:xfrm>
            <a:off x="4721002" y="3576320"/>
            <a:ext cx="5323840" cy="606398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45E283-A701-4665-BD6C-E14A872DF9D3}"/>
              </a:ext>
            </a:extLst>
          </p:cNvPr>
          <p:cNvSpPr txBox="1"/>
          <p:nvPr/>
        </p:nvSpPr>
        <p:spPr>
          <a:xfrm>
            <a:off x="7437595" y="2758644"/>
            <a:ext cx="3603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Experiment Binding: Reserved Frequency Range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6C578CA-CBC4-48B4-90BB-41BB303C8E9A}"/>
              </a:ext>
            </a:extLst>
          </p:cNvPr>
          <p:cNvCxnSpPr>
            <a:cxnSpLocks/>
          </p:cNvCxnSpPr>
          <p:nvPr/>
        </p:nvCxnSpPr>
        <p:spPr>
          <a:xfrm flipV="1">
            <a:off x="7481383" y="3014134"/>
            <a:ext cx="1595835" cy="849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4885DA-A525-4A17-8FCC-313FEA3F68BF}"/>
              </a:ext>
            </a:extLst>
          </p:cNvPr>
          <p:cNvCxnSpPr>
            <a:cxnSpLocks/>
          </p:cNvCxnSpPr>
          <p:nvPr/>
        </p:nvCxnSpPr>
        <p:spPr>
          <a:xfrm>
            <a:off x="2749973" y="839893"/>
            <a:ext cx="4504267" cy="30232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FBDB612-B862-4D55-B63F-8D24D2E57D0A}"/>
              </a:ext>
            </a:extLst>
          </p:cNvPr>
          <p:cNvSpPr txBox="1"/>
          <p:nvPr/>
        </p:nvSpPr>
        <p:spPr>
          <a:xfrm>
            <a:off x="4842933" y="4917463"/>
            <a:ext cx="7186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00B050"/>
                </a:solidFill>
                <a:latin typeface="+mj-lt"/>
              </a:rPr>
              <a:t>BS Daisy-Chained &amp; Aggregated Iris SDR IDs</a:t>
            </a:r>
            <a:r>
              <a:rPr lang="en-US" sz="1400" dirty="0">
                <a:solidFill>
                  <a:srgbClr val="00B050"/>
                </a:solidFill>
                <a:latin typeface="+mj-lt"/>
              </a:rPr>
              <a:t>: RF3E000246, RF3E000490, RF3E000749, RF3E000697, RF3E000724, RF3E000740, RF3E000532, RF3E000716, RF3E000674, RF3E000704, RF3E000676, RF3E000668, RF3E000340, RF3E000744, RF3E000161, RF3E000735, RF3E000387, RF3E000389, RF3E000206, RF3E000211, RF3E000256, RF3E000383, RF3E000304, RF3E000303.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2C2DF5-9537-4EDA-8F88-C0FA2BFC6FDA}"/>
              </a:ext>
            </a:extLst>
          </p:cNvPr>
          <p:cNvCxnSpPr>
            <a:cxnSpLocks/>
          </p:cNvCxnSpPr>
          <p:nvPr/>
        </p:nvCxnSpPr>
        <p:spPr>
          <a:xfrm>
            <a:off x="3999740" y="490006"/>
            <a:ext cx="918176" cy="478070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2E8BA335-12A2-403E-BB3B-BDBA8C2CC255}"/>
              </a:ext>
            </a:extLst>
          </p:cNvPr>
          <p:cNvSpPr/>
          <p:nvPr/>
        </p:nvSpPr>
        <p:spPr>
          <a:xfrm>
            <a:off x="480908" y="4097867"/>
            <a:ext cx="704426" cy="663786"/>
          </a:xfrm>
          <a:prstGeom prst="leftBrac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083FD7-FA39-4F14-83E4-33733539D901}"/>
              </a:ext>
            </a:extLst>
          </p:cNvPr>
          <p:cNvSpPr txBox="1"/>
          <p:nvPr/>
        </p:nvSpPr>
        <p:spPr>
          <a:xfrm rot="16200000">
            <a:off x="-222030" y="4269098"/>
            <a:ext cx="122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Client SDR IDs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19C2CF-AE41-47FA-AC88-56ABDE96145C}"/>
              </a:ext>
            </a:extLst>
          </p:cNvPr>
          <p:cNvSpPr txBox="1"/>
          <p:nvPr/>
        </p:nvSpPr>
        <p:spPr>
          <a:xfrm>
            <a:off x="1960882" y="6512637"/>
            <a:ext cx="272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conf-bs-and-two-client.json</a:t>
            </a:r>
          </a:p>
        </p:txBody>
      </p:sp>
    </p:spTree>
    <p:extLst>
      <p:ext uri="{BB962C8B-B14F-4D97-AF65-F5344CB8AC3E}">
        <p14:creationId xmlns:p14="http://schemas.microsoft.com/office/powerpoint/2010/main" val="2467638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98DD-CDEB-4EA2-9A5B-DDC38FEC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mMIMO Sounder: Configuration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01437-3B45-4115-8C3E-DD135DC94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latin typeface="+mj-lt"/>
              </a:rPr>
              <a:t>2 Tx/Rx channels per Iris SDR at the Base Station | 48 antennas in total at the Base Station</a:t>
            </a:r>
          </a:p>
          <a:p>
            <a:r>
              <a:rPr lang="en-US" sz="1800" dirty="0">
                <a:latin typeface="+mj-lt"/>
              </a:rPr>
              <a:t>Center Frequency = 3555 MHz | Sample Rate = 5 Msps</a:t>
            </a:r>
          </a:p>
          <a:p>
            <a:r>
              <a:rPr lang="en-US" sz="1800" dirty="0">
                <a:latin typeface="+mj-lt"/>
              </a:rPr>
              <a:t>Max Tx Gain at the Base Station = 81 dB | Max Tx Gain at a Client = 98 dB</a:t>
            </a:r>
          </a:p>
          <a:p>
            <a:r>
              <a:rPr lang="en-US" sz="1800" dirty="0">
                <a:latin typeface="+mj-lt"/>
              </a:rPr>
              <a:t>Frame Schedule Details: </a:t>
            </a:r>
          </a:p>
          <a:p>
            <a:pPr lvl="1"/>
            <a:r>
              <a:rPr lang="en-US" sz="1600" dirty="0">
                <a:latin typeface="+mj-lt"/>
              </a:rPr>
              <a:t>Guard Interval (‘G’)</a:t>
            </a:r>
          </a:p>
          <a:p>
            <a:pPr lvl="1"/>
            <a:r>
              <a:rPr lang="en-US" sz="1600" dirty="0">
                <a:latin typeface="+mj-lt"/>
              </a:rPr>
              <a:t>Broadcast Beacon from the Base Station to the Clients (‘B’)</a:t>
            </a:r>
          </a:p>
          <a:p>
            <a:pPr lvl="1"/>
            <a:r>
              <a:rPr lang="en-US" sz="1600" dirty="0">
                <a:latin typeface="+mj-lt"/>
              </a:rPr>
              <a:t>Pilot from a Client to the Base Station (‘P’)</a:t>
            </a:r>
          </a:p>
          <a:p>
            <a:r>
              <a:rPr lang="en-US" sz="2000" dirty="0">
                <a:latin typeface="+mj-lt"/>
              </a:rPr>
              <a:t>FFT Size for Pilot OFDM symbols = 64</a:t>
            </a:r>
          </a:p>
          <a:p>
            <a:r>
              <a:rPr lang="en-US" sz="2000" dirty="0">
                <a:latin typeface="+mj-lt"/>
              </a:rPr>
              <a:t>Cyclic Prefix Length = 16</a:t>
            </a:r>
          </a:p>
          <a:p>
            <a:r>
              <a:rPr lang="en-US" sz="2000" dirty="0">
                <a:latin typeface="+mj-lt"/>
              </a:rPr>
              <a:t>802.11 LTS-type pilot used for [fft_size = 64]</a:t>
            </a:r>
          </a:p>
          <a:p>
            <a:r>
              <a:rPr lang="en-US" sz="2000" dirty="0">
                <a:latin typeface="+mj-lt"/>
              </a:rPr>
              <a:t>Number of OFDM symbols per slot = 10</a:t>
            </a:r>
          </a:p>
          <a:p>
            <a:r>
              <a:rPr lang="en-US" sz="2000" dirty="0">
                <a:latin typeface="+mj-lt"/>
              </a:rPr>
              <a:t>OFDM symbol size = fft_size + cp_len = 80 samples</a:t>
            </a:r>
          </a:p>
          <a:p>
            <a:r>
              <a:rPr lang="en-US" sz="2000" dirty="0">
                <a:latin typeface="+mj-lt"/>
              </a:rPr>
              <a:t>52 Non-Zero OFDM Sub-Carriers used in each OFDM symbol [fft_size = 64] 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4876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BE1ED-FF24-4B10-B7A4-480335DB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550" y="6241627"/>
            <a:ext cx="7660638" cy="616373"/>
          </a:xfrm>
        </p:spPr>
        <p:txBody>
          <a:bodyPr>
            <a:normAutofit fontScale="90000"/>
          </a:bodyPr>
          <a:lstStyle/>
          <a:p>
            <a:r>
              <a:rPr lang="en-US" sz="4000" b="1" u="sng" dirty="0"/>
              <a:t>mMIMO Sounder: Topology Confirmation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D50F2F-680E-44BA-9BA9-15F0DB9FE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4653280" cy="6867263"/>
          </a:xfr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51E4CEAE-E1C6-47DF-8FB4-0237983DC943}"/>
              </a:ext>
            </a:extLst>
          </p:cNvPr>
          <p:cNvSpPr/>
          <p:nvPr/>
        </p:nvSpPr>
        <p:spPr>
          <a:xfrm>
            <a:off x="1632373" y="1673013"/>
            <a:ext cx="3298614" cy="4930987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51F8D-0607-4317-A9E9-615BC0FDDF9E}"/>
              </a:ext>
            </a:extLst>
          </p:cNvPr>
          <p:cNvSpPr txBox="1"/>
          <p:nvPr/>
        </p:nvSpPr>
        <p:spPr>
          <a:xfrm>
            <a:off x="4930987" y="3867573"/>
            <a:ext cx="702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Make sure the serial numbers (IDs) of the Hub, the Base Station RHs and their constituent SDRs – along with the standalone clients are correct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D74BE7-6C84-42DB-BD8B-744A3FDB34F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99253" y="1631927"/>
            <a:ext cx="4302761" cy="1526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870736-33D9-461A-9ED2-5C5742B0A4A9}"/>
              </a:ext>
            </a:extLst>
          </p:cNvPr>
          <p:cNvSpPr txBox="1"/>
          <p:nvPr/>
        </p:nvSpPr>
        <p:spPr>
          <a:xfrm>
            <a:off x="5102014" y="1442273"/>
            <a:ext cx="4318001" cy="37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One mMIMO Base Station: Designated Cell0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DE38C1-CCA8-4917-AC93-5A3BA693E0AE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266616" y="2492588"/>
            <a:ext cx="7200052" cy="31326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1FE7E2-1FD1-4E97-B6BD-DB2520B2E6C6}"/>
              </a:ext>
            </a:extLst>
          </p:cNvPr>
          <p:cNvSpPr txBox="1"/>
          <p:nvPr/>
        </p:nvSpPr>
        <p:spPr>
          <a:xfrm>
            <a:off x="4653280" y="2113281"/>
            <a:ext cx="7626776" cy="3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 Reference Node can be used at the BS for reciprocity calibration: not used here</a:t>
            </a:r>
          </a:p>
        </p:txBody>
      </p:sp>
    </p:spTree>
    <p:extLst>
      <p:ext uri="{BB962C8B-B14F-4D97-AF65-F5344CB8AC3E}">
        <p14:creationId xmlns:p14="http://schemas.microsoft.com/office/powerpoint/2010/main" val="2257067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35484-CEC3-454D-898C-790998933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374B6-636D-4182-B8B0-2855F494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6520" y="6116322"/>
            <a:ext cx="5569373" cy="582506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Sounder: Start-up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B3D7F-FE40-4604-A480-6F1E1A707C46}"/>
              </a:ext>
            </a:extLst>
          </p:cNvPr>
          <p:cNvSpPr txBox="1"/>
          <p:nvPr/>
        </p:nvSpPr>
        <p:spPr>
          <a:xfrm>
            <a:off x="3549227" y="1343056"/>
            <a:ext cx="642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Load the provided configuration: conf-bs-and-two-client.json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55E8CEB-C0F4-4BA6-B49E-36F9408C93DB}"/>
              </a:ext>
            </a:extLst>
          </p:cNvPr>
          <p:cNvSpPr/>
          <p:nvPr/>
        </p:nvSpPr>
        <p:spPr>
          <a:xfrm rot="5400000">
            <a:off x="5557519" y="-5115319"/>
            <a:ext cx="924558" cy="11992191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AC371B4-1964-4183-9E66-01695BA8BEBB}"/>
              </a:ext>
            </a:extLst>
          </p:cNvPr>
          <p:cNvSpPr/>
          <p:nvPr/>
        </p:nvSpPr>
        <p:spPr>
          <a:xfrm>
            <a:off x="3352800" y="3298613"/>
            <a:ext cx="270933" cy="34544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4C4EE-75B7-4512-BF32-838F1ECEFF59}"/>
              </a:ext>
            </a:extLst>
          </p:cNvPr>
          <p:cNvSpPr txBox="1"/>
          <p:nvPr/>
        </p:nvSpPr>
        <p:spPr>
          <a:xfrm>
            <a:off x="3549227" y="3279986"/>
            <a:ext cx="70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mMIMO BS Device Identification: 24 Iris SDRs | One Faros Aggregation Hub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685876A-827A-4DA6-B09F-E8198BE118D8}"/>
              </a:ext>
            </a:extLst>
          </p:cNvPr>
          <p:cNvSpPr/>
          <p:nvPr/>
        </p:nvSpPr>
        <p:spPr>
          <a:xfrm>
            <a:off x="2451946" y="4118187"/>
            <a:ext cx="270933" cy="54864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FBA27-357C-4FC0-98F0-295E9DFBFCAE}"/>
              </a:ext>
            </a:extLst>
          </p:cNvPr>
          <p:cNvSpPr txBox="1"/>
          <p:nvPr/>
        </p:nvSpPr>
        <p:spPr>
          <a:xfrm>
            <a:off x="2722879" y="4210170"/>
            <a:ext cx="361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Initializing the Standalone Iris Clients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5C68189-2426-482D-951F-423E6ED92BC0}"/>
                  </a:ext>
                </a:extLst>
              </p14:cNvPr>
              <p14:cNvContentPartPr/>
              <p14:nvPr/>
            </p14:nvContentPartPr>
            <p14:xfrm>
              <a:off x="1848920" y="-827"/>
              <a:ext cx="3027240" cy="82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5C68189-2426-482D-951F-423E6ED92B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0920" y="-36827"/>
                <a:ext cx="30628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C0B43F-22F0-4C2E-92F9-5CA7C3FC5E39}"/>
                  </a:ext>
                </a:extLst>
              </p14:cNvPr>
              <p14:cNvContentPartPr/>
              <p14:nvPr/>
            </p14:nvContentPartPr>
            <p14:xfrm>
              <a:off x="1855760" y="-82907"/>
              <a:ext cx="3082320" cy="151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C0B43F-22F0-4C2E-92F9-5CA7C3FC5E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7760" y="-118907"/>
                <a:ext cx="3117960" cy="2232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F5643F-7311-4C75-ADE8-286759B3E703}"/>
              </a:ext>
            </a:extLst>
          </p:cNvPr>
          <p:cNvSpPr txBox="1"/>
          <p:nvPr/>
        </p:nvSpPr>
        <p:spPr>
          <a:xfrm>
            <a:off x="5364480" y="-7127"/>
            <a:ext cx="295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Start the Sounder Application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D714A13-7B41-4EED-81E5-9BEA03485AB2}"/>
              </a:ext>
            </a:extLst>
          </p:cNvPr>
          <p:cNvCxnSpPr>
            <a:endCxn id="15" idx="1"/>
          </p:cNvCxnSpPr>
          <p:nvPr/>
        </p:nvCxnSpPr>
        <p:spPr>
          <a:xfrm>
            <a:off x="3197013" y="177539"/>
            <a:ext cx="216746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2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8435-93A6-48FA-959C-52AAE637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mMIMO Resources: Iris SDR</a:t>
            </a:r>
            <a:br>
              <a:rPr lang="en-US" dirty="0"/>
            </a:br>
            <a:r>
              <a:rPr lang="en-US" sz="2400" dirty="0"/>
              <a:t>Standalone Configuration: Client | Daisy-Chained Configuration: mMIMO BS</a:t>
            </a:r>
            <a:br>
              <a:rPr lang="en-US" sz="2400" dirty="0"/>
            </a:br>
            <a:r>
              <a:rPr lang="en-US" sz="2000" dirty="0"/>
              <a:t>(Source: RENEW)</a:t>
            </a:r>
          </a:p>
        </p:txBody>
      </p:sp>
      <p:pic>
        <p:nvPicPr>
          <p:cNvPr id="18" name="Content Placeholder 17" descr="IRIS SDR">
            <a:extLst>
              <a:ext uri="{FF2B5EF4-FFF2-40B4-BE49-F238E27FC236}">
                <a16:creationId xmlns:a16="http://schemas.microsoft.com/office/drawing/2014/main" id="{3DBC2389-AF00-4FC6-B5D1-3D97BCBA1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62" y="1825625"/>
            <a:ext cx="9710076" cy="4351338"/>
          </a:xfrm>
        </p:spPr>
      </p:pic>
    </p:spTree>
    <p:extLst>
      <p:ext uri="{BB962C8B-B14F-4D97-AF65-F5344CB8AC3E}">
        <p14:creationId xmlns:p14="http://schemas.microsoft.com/office/powerpoint/2010/main" val="1941653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0DC6-262B-41A5-9E9C-6814A6EA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746" y="6247018"/>
            <a:ext cx="8874761" cy="61098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mMIMO Sounder: Setting up the Radios (1)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3CEFBB-9AED-4FE8-854F-790199AB2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7" y="-1"/>
            <a:ext cx="2601317" cy="622946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A62083-5C57-4770-8890-F21A45D1F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560" y="-1"/>
            <a:ext cx="2778006" cy="6229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C94ABC-AFBC-4AB1-8B9E-FF127DD4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66" y="0"/>
            <a:ext cx="3783834" cy="6247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6172C-091E-4D96-AD41-56D58AF8B108}"/>
              </a:ext>
            </a:extLst>
          </p:cNvPr>
          <p:cNvSpPr txBox="1"/>
          <p:nvPr/>
        </p:nvSpPr>
        <p:spPr>
          <a:xfrm rot="5400000" flipH="1">
            <a:off x="1715937" y="2930067"/>
            <a:ext cx="29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Standalone Iris Client-1 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274E5-7BFC-409F-B2D2-C76878616EEF}"/>
              </a:ext>
            </a:extLst>
          </p:cNvPr>
          <p:cNvSpPr txBox="1"/>
          <p:nvPr/>
        </p:nvSpPr>
        <p:spPr>
          <a:xfrm rot="16200000" flipH="1">
            <a:off x="2136400" y="2867013"/>
            <a:ext cx="29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Standalone Iris Client-2 Setup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93CBC22-EDE3-4F75-9B31-FFF620A2F652}"/>
              </a:ext>
            </a:extLst>
          </p:cNvPr>
          <p:cNvSpPr/>
          <p:nvPr/>
        </p:nvSpPr>
        <p:spPr>
          <a:xfrm>
            <a:off x="2675467" y="54187"/>
            <a:ext cx="369333" cy="619283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150B59F-DEE2-4C3D-AF0B-CC0F1A4B4328}"/>
              </a:ext>
            </a:extLst>
          </p:cNvPr>
          <p:cNvSpPr/>
          <p:nvPr/>
        </p:nvSpPr>
        <p:spPr>
          <a:xfrm>
            <a:off x="7989125" y="17550"/>
            <a:ext cx="355004" cy="622946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8C1FD-C7A7-4A41-B67D-760B2A758D0C}"/>
              </a:ext>
            </a:extLst>
          </p:cNvPr>
          <p:cNvSpPr txBox="1"/>
          <p:nvPr/>
        </p:nvSpPr>
        <p:spPr>
          <a:xfrm rot="16200000" flipH="1">
            <a:off x="6328165" y="2867012"/>
            <a:ext cx="295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mMIMO BS SDRs Initialization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9DFE6292-FF0A-4F83-ADFC-5AFAAA11046A}"/>
              </a:ext>
            </a:extLst>
          </p:cNvPr>
          <p:cNvSpPr/>
          <p:nvPr/>
        </p:nvSpPr>
        <p:spPr>
          <a:xfrm>
            <a:off x="3861397" y="206587"/>
            <a:ext cx="355004" cy="622946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6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F0B455-C2A7-41BF-ADB7-CBF229FC4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258" y="0"/>
            <a:ext cx="527574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F7E654-8574-49EC-A65A-148D9CC4F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3421339" y="3288521"/>
            <a:ext cx="6494700" cy="337002"/>
          </a:xfrm>
        </p:spPr>
        <p:txBody>
          <a:bodyPr>
            <a:normAutofit fontScale="90000"/>
          </a:bodyPr>
          <a:lstStyle/>
          <a:p>
            <a:r>
              <a:rPr lang="en-US" sz="3200" b="1" u="sng" dirty="0"/>
              <a:t>mMIMO Sounder: Setting up the Radios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CF69B-1AAB-42A3-A6E2-46C3CD29B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6421121" cy="69140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B077B-0B87-4C89-A92A-E9B8926ADDD7}"/>
              </a:ext>
            </a:extLst>
          </p:cNvPr>
          <p:cNvSpPr txBox="1"/>
          <p:nvPr/>
        </p:nvSpPr>
        <p:spPr>
          <a:xfrm>
            <a:off x="2756747" y="3748947"/>
            <a:ext cx="235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mMIMO BS SDRs Setup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504F8DD-801A-4290-9D41-5B4DBAA6F7B7}"/>
              </a:ext>
            </a:extLst>
          </p:cNvPr>
          <p:cNvSpPr/>
          <p:nvPr/>
        </p:nvSpPr>
        <p:spPr>
          <a:xfrm>
            <a:off x="2072640" y="1009227"/>
            <a:ext cx="684107" cy="5848773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5DDEB-9B28-4D17-8E9A-3E0688DBDEAF}"/>
              </a:ext>
            </a:extLst>
          </p:cNvPr>
          <p:cNvSpPr txBox="1"/>
          <p:nvPr/>
        </p:nvSpPr>
        <p:spPr>
          <a:xfrm>
            <a:off x="8419253" y="0"/>
            <a:ext cx="3772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mMIMO BS SDRs Frame Schedule: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Beacon beam-sweep in the 1</a:t>
            </a:r>
            <a:r>
              <a:rPr lang="en-US" baseline="30000" dirty="0">
                <a:solidFill>
                  <a:srgbClr val="FF0000"/>
                </a:solidFill>
                <a:latin typeface="+mj-lt"/>
              </a:rPr>
              <a:t>st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frame;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Pilots from 4 client antennas;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Guard intervals in-between;</a:t>
            </a: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No uplink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F414F3-2A73-421F-A3DC-0C67FBF2BD01}"/>
              </a:ext>
            </a:extLst>
          </p:cNvPr>
          <p:cNvCxnSpPr>
            <a:cxnSpLocks/>
          </p:cNvCxnSpPr>
          <p:nvPr/>
        </p:nvCxnSpPr>
        <p:spPr>
          <a:xfrm flipV="1">
            <a:off x="8243147" y="1178560"/>
            <a:ext cx="1801706" cy="29397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D4AD7C-386A-474A-A650-125DD70769AA}"/>
              </a:ext>
            </a:extLst>
          </p:cNvPr>
          <p:cNvSpPr txBox="1"/>
          <p:nvPr/>
        </p:nvSpPr>
        <p:spPr>
          <a:xfrm>
            <a:off x="8688659" y="3122044"/>
            <a:ext cx="3582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j-lt"/>
              </a:rPr>
              <a:t>Writing TDD config to all 24 SDRs at the mMIMO BS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DE4B20D3-27F9-46E9-8B42-A5A26546CBBE}"/>
              </a:ext>
            </a:extLst>
          </p:cNvPr>
          <p:cNvSpPr/>
          <p:nvPr/>
        </p:nvSpPr>
        <p:spPr>
          <a:xfrm rot="16200000">
            <a:off x="10241280" y="2447759"/>
            <a:ext cx="474133" cy="3129281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61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5A1F8-74A7-40D9-81EB-6C3CA501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2903429" y="3125754"/>
            <a:ext cx="6644642" cy="574411"/>
          </a:xfrm>
        </p:spPr>
        <p:txBody>
          <a:bodyPr>
            <a:noAutofit/>
          </a:bodyPr>
          <a:lstStyle/>
          <a:p>
            <a:r>
              <a:rPr lang="en-US" sz="3200" b="1" u="sng" dirty="0"/>
              <a:t>mMIMO Sounder: Operation &amp; Cleanup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6A277-3477-43B1-868E-E0101323D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57362"/>
            <a:ext cx="5574453" cy="69406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3EA602-ED4B-4912-B75F-26C50668D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0" y="0"/>
            <a:ext cx="5314950" cy="6857999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49507207-84FE-4E2B-90E1-2D87E410FFAE}"/>
              </a:ext>
            </a:extLst>
          </p:cNvPr>
          <p:cNvSpPr/>
          <p:nvPr/>
        </p:nvSpPr>
        <p:spPr>
          <a:xfrm>
            <a:off x="9726507" y="0"/>
            <a:ext cx="508000" cy="6272107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02641-8D8F-4218-9CCB-6886E02CE516}"/>
              </a:ext>
            </a:extLst>
          </p:cNvPr>
          <p:cNvSpPr txBox="1"/>
          <p:nvPr/>
        </p:nvSpPr>
        <p:spPr>
          <a:xfrm rot="5400000">
            <a:off x="8386261" y="2951387"/>
            <a:ext cx="419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mMIMO BS SDRs Power-down and Cleanup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AFACD-4255-4967-9422-59E735188388}"/>
              </a:ext>
            </a:extLst>
          </p:cNvPr>
          <p:cNvSpPr txBox="1"/>
          <p:nvPr/>
        </p:nvSpPr>
        <p:spPr>
          <a:xfrm>
            <a:off x="10234507" y="5709920"/>
            <a:ext cx="176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Saving HDF5 logs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CCC6F2-9226-4CA5-999E-EC11398AB26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316721" y="6079252"/>
            <a:ext cx="1798319" cy="2471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623D97-2959-43C0-9AC9-71EA113CC23A}"/>
              </a:ext>
            </a:extLst>
          </p:cNvPr>
          <p:cNvSpPr txBox="1"/>
          <p:nvPr/>
        </p:nvSpPr>
        <p:spPr>
          <a:xfrm rot="5400000">
            <a:off x="3472722" y="1552905"/>
            <a:ext cx="358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4 recv threads: 6 BS SDRs per thread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5E040180-C150-4FC3-AB23-B789E3E3BCD0}"/>
              </a:ext>
            </a:extLst>
          </p:cNvPr>
          <p:cNvSpPr/>
          <p:nvPr/>
        </p:nvSpPr>
        <p:spPr>
          <a:xfrm>
            <a:off x="2682240" y="2052320"/>
            <a:ext cx="257387" cy="982133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E84722-4A3B-4907-BDA4-DD7D532EF5BE}"/>
              </a:ext>
            </a:extLst>
          </p:cNvPr>
          <p:cNvCxnSpPr>
            <a:endCxn id="13" idx="2"/>
          </p:cNvCxnSpPr>
          <p:nvPr/>
        </p:nvCxnSpPr>
        <p:spPr>
          <a:xfrm flipV="1">
            <a:off x="3006447" y="1737572"/>
            <a:ext cx="2076543" cy="8024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9BED35-62E4-420B-A865-FB840F9CEE70}"/>
              </a:ext>
            </a:extLst>
          </p:cNvPr>
          <p:cNvSpPr txBox="1"/>
          <p:nvPr/>
        </p:nvSpPr>
        <p:spPr>
          <a:xfrm rot="5400000">
            <a:off x="3846417" y="1725414"/>
            <a:ext cx="382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Client-1: Beacon detected | Send pilots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887C8C-DE6C-4FF7-A32A-19F11471E8A1}"/>
              </a:ext>
            </a:extLst>
          </p:cNvPr>
          <p:cNvSpPr txBox="1"/>
          <p:nvPr/>
        </p:nvSpPr>
        <p:spPr>
          <a:xfrm rot="5400000">
            <a:off x="4762077" y="4731173"/>
            <a:ext cx="382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Client-2: Beacon detected | Send pilots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E6C62B6-645F-4DD2-8476-8A233BC4BF92}"/>
              </a:ext>
            </a:extLst>
          </p:cNvPr>
          <p:cNvSpPr/>
          <p:nvPr/>
        </p:nvSpPr>
        <p:spPr>
          <a:xfrm>
            <a:off x="3447627" y="5894586"/>
            <a:ext cx="135466" cy="184666"/>
          </a:xfrm>
          <a:prstGeom prst="righ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F60420-FCBC-4346-B518-CF093DA6A11F}"/>
              </a:ext>
            </a:extLst>
          </p:cNvPr>
          <p:cNvCxnSpPr>
            <a:cxnSpLocks/>
          </p:cNvCxnSpPr>
          <p:nvPr/>
        </p:nvCxnSpPr>
        <p:spPr>
          <a:xfrm flipV="1">
            <a:off x="3630507" y="3579450"/>
            <a:ext cx="2008331" cy="24284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AC57DAB6-5918-4C5A-8D56-D7D811740092}"/>
              </a:ext>
            </a:extLst>
          </p:cNvPr>
          <p:cNvSpPr/>
          <p:nvPr/>
        </p:nvSpPr>
        <p:spPr>
          <a:xfrm>
            <a:off x="3380807" y="6227566"/>
            <a:ext cx="135466" cy="184666"/>
          </a:xfrm>
          <a:prstGeom prst="righ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8EAF94-7C2D-4D5B-86A3-CD5CCF6F31A5}"/>
              </a:ext>
            </a:extLst>
          </p:cNvPr>
          <p:cNvCxnSpPr>
            <a:cxnSpLocks/>
          </p:cNvCxnSpPr>
          <p:nvPr/>
        </p:nvCxnSpPr>
        <p:spPr>
          <a:xfrm>
            <a:off x="3563687" y="6340928"/>
            <a:ext cx="3016089" cy="2562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11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8E00BF-5D77-4C0B-9BA9-97459DB29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09972D-467A-4114-994B-89881EAD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293" y="6161007"/>
            <a:ext cx="7389707" cy="599440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Sounder: Visualizations 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CACE3-3416-4F3E-9665-0B8B0F074975}"/>
              </a:ext>
            </a:extLst>
          </p:cNvPr>
          <p:cNvSpPr txBox="1"/>
          <p:nvPr/>
        </p:nvSpPr>
        <p:spPr>
          <a:xfrm flipH="1">
            <a:off x="5378026" y="97548"/>
            <a:ext cx="569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Our analysis using 1 standalone Iris client (2 Tx/Rx channels)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19E2EE-EC9C-40BF-A797-DC947BF3A04C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780107" y="466880"/>
            <a:ext cx="1446105" cy="15624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2E3617-731D-4343-BE81-AA58D761BE63}"/>
              </a:ext>
            </a:extLst>
          </p:cNvPr>
          <p:cNvSpPr txBox="1"/>
          <p:nvPr/>
        </p:nvSpPr>
        <p:spPr>
          <a:xfrm>
            <a:off x="7032020" y="1389840"/>
            <a:ext cx="502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j-lt"/>
              </a:rPr>
              <a:t>Log file of our current analysis (2 clients – 4 Tx/Rx channels)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773384-EDBB-4040-9374-7E5E909947CB}"/>
              </a:ext>
            </a:extLst>
          </p:cNvPr>
          <p:cNvCxnSpPr>
            <a:endCxn id="18" idx="1"/>
          </p:cNvCxnSpPr>
          <p:nvPr/>
        </p:nvCxnSpPr>
        <p:spPr>
          <a:xfrm>
            <a:off x="6732693" y="967600"/>
            <a:ext cx="299327" cy="5915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9F239F-7948-4B50-9371-FED915886043}"/>
                  </a:ext>
                </a:extLst>
              </p14:cNvPr>
              <p14:cNvContentPartPr/>
              <p14:nvPr/>
            </p14:nvContentPartPr>
            <p14:xfrm>
              <a:off x="3230693" y="1049653"/>
              <a:ext cx="3047760" cy="139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9F239F-7948-4B50-9371-FED9158860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4693" y="977653"/>
                <a:ext cx="31194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A8BEC3-73C7-4227-8A9C-E1C12D51ACF9}"/>
                  </a:ext>
                </a:extLst>
              </p14:cNvPr>
              <p14:cNvContentPartPr/>
              <p14:nvPr/>
            </p14:nvContentPartPr>
            <p14:xfrm>
              <a:off x="10294973" y="1035973"/>
              <a:ext cx="1359360" cy="16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A8BEC3-73C7-4227-8A9C-E1C12D51AC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59333" y="964333"/>
                <a:ext cx="14310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E2D6457-A2F8-43FB-8AAE-892C61FE40ED}"/>
                  </a:ext>
                </a:extLst>
              </p14:cNvPr>
              <p14:cNvContentPartPr/>
              <p14:nvPr/>
            </p14:nvContentPartPr>
            <p14:xfrm>
              <a:off x="6895133" y="1062613"/>
              <a:ext cx="2912760" cy="63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E2D6457-A2F8-43FB-8AAE-892C61FE40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59133" y="990613"/>
                <a:ext cx="29844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E341B99-FC5A-4984-B4D3-7EE965C951A8}"/>
                  </a:ext>
                </a:extLst>
              </p14:cNvPr>
              <p14:cNvContentPartPr/>
              <p14:nvPr/>
            </p14:nvContentPartPr>
            <p14:xfrm>
              <a:off x="9814373" y="1075933"/>
              <a:ext cx="1890000" cy="76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E341B99-FC5A-4984-B4D3-7EE965C951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78373" y="1004293"/>
                <a:ext cx="19616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B0D468A-DDF6-49E0-A0AB-46B023C4FD9C}"/>
                  </a:ext>
                </a:extLst>
              </p14:cNvPr>
              <p14:cNvContentPartPr/>
              <p14:nvPr/>
            </p14:nvContentPartPr>
            <p14:xfrm>
              <a:off x="6271973" y="1063333"/>
              <a:ext cx="507240" cy="14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B0D468A-DDF6-49E0-A0AB-46B023C4FD9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35973" y="991333"/>
                <a:ext cx="578880" cy="1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01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BB61306-9BE4-4CA6-B0A2-5E72E32D6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691" y="6333067"/>
            <a:ext cx="7364309" cy="459376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Sounder: Visualizations (2)</a:t>
            </a:r>
          </a:p>
        </p:txBody>
      </p:sp>
    </p:spTree>
    <p:extLst>
      <p:ext uri="{BB962C8B-B14F-4D97-AF65-F5344CB8AC3E}">
        <p14:creationId xmlns:p14="http://schemas.microsoft.com/office/powerpoint/2010/main" val="2318422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B96B8-B446-4D62-8E1D-95CC80A8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691" y="6461759"/>
            <a:ext cx="7364309" cy="33068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Sounder: Visualizations (3)</a:t>
            </a:r>
          </a:p>
        </p:txBody>
      </p:sp>
    </p:spTree>
    <p:extLst>
      <p:ext uri="{BB962C8B-B14F-4D97-AF65-F5344CB8AC3E}">
        <p14:creationId xmlns:p14="http://schemas.microsoft.com/office/powerpoint/2010/main" val="1241924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F46C8-7471-4D10-8973-1DF905471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691" y="6461759"/>
            <a:ext cx="7364309" cy="33068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Sounder: Visualizations (4)</a:t>
            </a:r>
          </a:p>
        </p:txBody>
      </p:sp>
    </p:spTree>
    <p:extLst>
      <p:ext uri="{BB962C8B-B14F-4D97-AF65-F5344CB8AC3E}">
        <p14:creationId xmlns:p14="http://schemas.microsoft.com/office/powerpoint/2010/main" val="591288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4E214-0ABC-4EAA-96F9-9159BB88B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478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691" y="6461759"/>
            <a:ext cx="7364309" cy="33068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Sounder: Visualizations (5)</a:t>
            </a:r>
          </a:p>
        </p:txBody>
      </p:sp>
    </p:spTree>
    <p:extLst>
      <p:ext uri="{BB962C8B-B14F-4D97-AF65-F5344CB8AC3E}">
        <p14:creationId xmlns:p14="http://schemas.microsoft.com/office/powerpoint/2010/main" val="3122229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66496A-FAFD-4132-83B6-CE84EB73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691" y="6495627"/>
            <a:ext cx="7364309" cy="296815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Sounder: Visualizations (6)</a:t>
            </a:r>
          </a:p>
        </p:txBody>
      </p:sp>
    </p:spTree>
    <p:extLst>
      <p:ext uri="{BB962C8B-B14F-4D97-AF65-F5344CB8AC3E}">
        <p14:creationId xmlns:p14="http://schemas.microsoft.com/office/powerpoint/2010/main" val="445197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14A86-A976-45E1-90FB-951DBC91E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690" y="6387253"/>
            <a:ext cx="7364309" cy="296815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Sounder: Visualizations (7)</a:t>
            </a:r>
          </a:p>
        </p:txBody>
      </p:sp>
    </p:spTree>
    <p:extLst>
      <p:ext uri="{BB962C8B-B14F-4D97-AF65-F5344CB8AC3E}">
        <p14:creationId xmlns:p14="http://schemas.microsoft.com/office/powerpoint/2010/main" val="270826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993E-8212-4AED-9B1F-26534257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mMIMO Resources: Daisy-chained Iris SDRs at the BS</a:t>
            </a:r>
            <a:br>
              <a:rPr lang="en-US" sz="3600" dirty="0"/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(Source: RENEW)</a:t>
            </a:r>
            <a:endParaRPr lang="en-US" sz="3600" dirty="0"/>
          </a:p>
        </p:txBody>
      </p:sp>
      <p:pic>
        <p:nvPicPr>
          <p:cNvPr id="6" name="Content Placeholder 5" descr="Daisy-Chained IRIS SDRs">
            <a:extLst>
              <a:ext uri="{FF2B5EF4-FFF2-40B4-BE49-F238E27FC236}">
                <a16:creationId xmlns:a16="http://schemas.microsoft.com/office/drawing/2014/main" id="{88A612D9-554A-46AA-B6CE-4425D7F2C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797475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8717-9032-4861-9EB3-BD39A0FCD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4649" y="6230856"/>
            <a:ext cx="7133164" cy="634048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mMIMO Sounder with Uplink Data: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D51B4-F897-42D8-B690-49537AABD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34933" cy="68649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294FD-BA99-4AA4-896F-867D208C347D}"/>
              </a:ext>
            </a:extLst>
          </p:cNvPr>
          <p:cNvSpPr txBox="1"/>
          <p:nvPr/>
        </p:nvSpPr>
        <p:spPr>
          <a:xfrm>
            <a:off x="4460239" y="602827"/>
            <a:ext cx="773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Frame schedule updated to include uplink frames from both standalone Iris clients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14BC9-8ECB-4284-B967-0E62D06EB437}"/>
              </a:ext>
            </a:extLst>
          </p:cNvPr>
          <p:cNvSpPr txBox="1"/>
          <p:nvPr/>
        </p:nvSpPr>
        <p:spPr>
          <a:xfrm>
            <a:off x="6096000" y="5283200"/>
            <a:ext cx="468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Modulation scheme (QAM16) for the uplink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14219-26DE-4967-B788-61C532E77DF9}"/>
              </a:ext>
            </a:extLst>
          </p:cNvPr>
          <p:cNvSpPr txBox="1"/>
          <p:nvPr/>
        </p:nvSpPr>
        <p:spPr>
          <a:xfrm>
            <a:off x="6451599" y="2587228"/>
            <a:ext cx="375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  <a:latin typeface="+mj-lt"/>
              </a:rPr>
              <a:t>Other configurations remain the same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A4191A-5BC6-4499-BF3C-D1D3A7E6AEC2}"/>
              </a:ext>
            </a:extLst>
          </p:cNvPr>
          <p:cNvCxnSpPr>
            <a:endCxn id="6" idx="2"/>
          </p:cNvCxnSpPr>
          <p:nvPr/>
        </p:nvCxnSpPr>
        <p:spPr>
          <a:xfrm flipV="1">
            <a:off x="2912533" y="972159"/>
            <a:ext cx="5415280" cy="97856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52AA6D-7E9A-4CE3-98D4-421197F3E4EB}"/>
              </a:ext>
            </a:extLst>
          </p:cNvPr>
          <p:cNvCxnSpPr>
            <a:endCxn id="6" idx="2"/>
          </p:cNvCxnSpPr>
          <p:nvPr/>
        </p:nvCxnSpPr>
        <p:spPr>
          <a:xfrm flipV="1">
            <a:off x="2959947" y="972159"/>
            <a:ext cx="5367866" cy="46803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249186-EEB7-4BF2-B963-02F8326092D1}"/>
              </a:ext>
            </a:extLst>
          </p:cNvPr>
          <p:cNvCxnSpPr>
            <a:endCxn id="7" idx="1"/>
          </p:cNvCxnSpPr>
          <p:nvPr/>
        </p:nvCxnSpPr>
        <p:spPr>
          <a:xfrm flipV="1">
            <a:off x="2959947" y="5467866"/>
            <a:ext cx="3136053" cy="7629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606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A2E8455-37DD-4F05-BED3-56F382637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534324-82B5-4D3F-B335-F688238E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253" y="3535680"/>
            <a:ext cx="10248053" cy="654368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 with Uplink Data: Generation (1)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8D65B95-9A38-4328-8784-53CC75F34F4F}"/>
                  </a:ext>
                </a:extLst>
              </p14:cNvPr>
              <p14:cNvContentPartPr/>
              <p14:nvPr/>
            </p14:nvContentPartPr>
            <p14:xfrm>
              <a:off x="1868880" y="11773"/>
              <a:ext cx="4650480" cy="101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8D65B95-9A38-4328-8784-53CC75F34F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5240" y="-95867"/>
                <a:ext cx="4758120" cy="31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343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977EFC-74BB-4077-89F3-5B118A14D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57015"/>
            <a:ext cx="12198773" cy="4064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76261B-EF3C-4457-A137-A9981A8F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7" y="4721015"/>
            <a:ext cx="11257280" cy="1325563"/>
          </a:xfrm>
        </p:spPr>
        <p:txBody>
          <a:bodyPr/>
          <a:lstStyle/>
          <a:p>
            <a:pPr algn="ctr"/>
            <a:r>
              <a:rPr lang="en-US" b="1" u="sng" dirty="0"/>
              <a:t>mMIMO Sounder with Uplink Data: Generation (2)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1EEFC1-38E1-4328-A788-4A3DAD1D7E74}"/>
              </a:ext>
            </a:extLst>
          </p:cNvPr>
          <p:cNvSpPr/>
          <p:nvPr/>
        </p:nvSpPr>
        <p:spPr>
          <a:xfrm>
            <a:off x="6339840" y="2302933"/>
            <a:ext cx="4802293" cy="19100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63BA9-1054-4066-A7C3-CFBAE99473C7}"/>
              </a:ext>
            </a:extLst>
          </p:cNvPr>
          <p:cNvSpPr txBox="1"/>
          <p:nvPr/>
        </p:nvSpPr>
        <p:spPr>
          <a:xfrm>
            <a:off x="-1" y="6457890"/>
            <a:ext cx="9198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*Operational behavior remains the same as with the previous case (without uplink data)</a:t>
            </a:r>
          </a:p>
        </p:txBody>
      </p:sp>
    </p:spTree>
    <p:extLst>
      <p:ext uri="{BB962C8B-B14F-4D97-AF65-F5344CB8AC3E}">
        <p14:creationId xmlns:p14="http://schemas.microsoft.com/office/powerpoint/2010/main" val="2703118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972D-467A-4114-994B-89881EAD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453" y="6502399"/>
            <a:ext cx="10681547" cy="201247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 with Uplink Data: Visualizations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FA695-5648-41F5-9404-D8EE63072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5288" cy="1752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0E134-A889-42D9-9397-B37792D75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8480"/>
            <a:ext cx="12192000" cy="4493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BB89F0-A8CD-402E-8D1E-8F6A0C4F400F}"/>
              </a:ext>
            </a:extLst>
          </p:cNvPr>
          <p:cNvSpPr txBox="1"/>
          <p:nvPr/>
        </p:nvSpPr>
        <p:spPr>
          <a:xfrm>
            <a:off x="6585288" y="154354"/>
            <a:ext cx="540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Log file for our current analysis </a:t>
            </a:r>
          </a:p>
          <a:p>
            <a:r>
              <a:rPr lang="en-US" dirty="0">
                <a:latin typeface="+mj-lt"/>
              </a:rPr>
              <a:t>(48 BS antennas | 4 client antennas | With uplink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276756-4FBD-4724-8BDF-767685E6FB28}"/>
              </a:ext>
            </a:extLst>
          </p:cNvPr>
          <p:cNvCxnSpPr>
            <a:endCxn id="10" idx="2"/>
          </p:cNvCxnSpPr>
          <p:nvPr/>
        </p:nvCxnSpPr>
        <p:spPr>
          <a:xfrm flipV="1">
            <a:off x="5696373" y="800685"/>
            <a:ext cx="3591475" cy="6217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9D37CF1-4093-47A2-AC0A-B9B9A2C4DB76}"/>
                  </a:ext>
                </a:extLst>
              </p14:cNvPr>
              <p14:cNvContentPartPr/>
              <p14:nvPr/>
            </p14:nvContentPartPr>
            <p14:xfrm>
              <a:off x="2858053" y="1848707"/>
              <a:ext cx="7936920" cy="69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9D37CF1-4093-47A2-AC0A-B9B9A2C4DB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4413" y="1741067"/>
                <a:ext cx="80445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6C5D2B6-A954-4928-AC3E-AFAD5B7032B8}"/>
                  </a:ext>
                </a:extLst>
              </p14:cNvPr>
              <p14:cNvContentPartPr/>
              <p14:nvPr/>
            </p14:nvContentPartPr>
            <p14:xfrm>
              <a:off x="4016173" y="1787507"/>
              <a:ext cx="527760" cy="34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6C5D2B6-A954-4928-AC3E-AFAD5B7032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2533" y="1679507"/>
                <a:ext cx="635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5682754-E854-4207-8A85-5858CDC28A06}"/>
                  </a:ext>
                </a:extLst>
              </p14:cNvPr>
              <p14:cNvContentPartPr/>
              <p14:nvPr/>
            </p14:nvContentPartPr>
            <p14:xfrm>
              <a:off x="7525093" y="-17629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5682754-E854-4207-8A85-5858CDC28A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71093" y="-284293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963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7CD24-BB60-4279-8574-6E509E1E8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6441439"/>
            <a:ext cx="10728960" cy="35100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 with Uplink Data: Visualizations (2)</a:t>
            </a:r>
          </a:p>
        </p:txBody>
      </p:sp>
    </p:spTree>
    <p:extLst>
      <p:ext uri="{BB962C8B-B14F-4D97-AF65-F5344CB8AC3E}">
        <p14:creationId xmlns:p14="http://schemas.microsoft.com/office/powerpoint/2010/main" val="1120619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5D1DC-B0E2-4EE3-BF6D-B0686793B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813" y="6461759"/>
            <a:ext cx="10722187" cy="33068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 with Uplink Data: Visualizations (3)</a:t>
            </a:r>
          </a:p>
        </p:txBody>
      </p:sp>
    </p:spTree>
    <p:extLst>
      <p:ext uri="{BB962C8B-B14F-4D97-AF65-F5344CB8AC3E}">
        <p14:creationId xmlns:p14="http://schemas.microsoft.com/office/powerpoint/2010/main" val="2423535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93250-3672-453E-ACEE-13018AB29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267" y="6461759"/>
            <a:ext cx="10735733" cy="33068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 with Uplink Data: Visualizations (4)</a:t>
            </a:r>
          </a:p>
        </p:txBody>
      </p:sp>
    </p:spTree>
    <p:extLst>
      <p:ext uri="{BB962C8B-B14F-4D97-AF65-F5344CB8AC3E}">
        <p14:creationId xmlns:p14="http://schemas.microsoft.com/office/powerpoint/2010/main" val="626640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268AA-D362-4C68-8356-57184C6E6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907" y="6495627"/>
            <a:ext cx="10695093" cy="296815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 with Uplink Data: Visualizations (5)</a:t>
            </a:r>
          </a:p>
        </p:txBody>
      </p:sp>
    </p:spTree>
    <p:extLst>
      <p:ext uri="{BB962C8B-B14F-4D97-AF65-F5344CB8AC3E}">
        <p14:creationId xmlns:p14="http://schemas.microsoft.com/office/powerpoint/2010/main" val="1214186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25BEF-04E2-4FE5-8797-2A0519815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813" y="6495627"/>
            <a:ext cx="10722187" cy="296815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 with Uplink Data: Visualizations (6)</a:t>
            </a:r>
          </a:p>
        </p:txBody>
      </p:sp>
    </p:spTree>
    <p:extLst>
      <p:ext uri="{BB962C8B-B14F-4D97-AF65-F5344CB8AC3E}">
        <p14:creationId xmlns:p14="http://schemas.microsoft.com/office/powerpoint/2010/main" val="2003596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0DEB6-CF07-4588-B4AD-AC6A55745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0" y="6576907"/>
            <a:ext cx="10749279" cy="107161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 with Uplink Data: Visualizations (7)</a:t>
            </a:r>
          </a:p>
        </p:txBody>
      </p:sp>
    </p:spTree>
    <p:extLst>
      <p:ext uri="{BB962C8B-B14F-4D97-AF65-F5344CB8AC3E}">
        <p14:creationId xmlns:p14="http://schemas.microsoft.com/office/powerpoint/2010/main" val="398095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F56E-9915-4CDC-81E8-B4D1328B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 b="1" dirty="0"/>
              <a:t>mMIMO Resources: Skylark/Faros BS with Aggregation Hub</a:t>
            </a:r>
            <a:br>
              <a:rPr lang="en-US" dirty="0"/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(Source: RENEW)</a:t>
            </a:r>
            <a:endParaRPr lang="en-US" dirty="0"/>
          </a:p>
        </p:txBody>
      </p:sp>
      <p:pic>
        <p:nvPicPr>
          <p:cNvPr id="6" name="Content Placeholder 5" descr="Skylark mMIMO BS">
            <a:extLst>
              <a:ext uri="{FF2B5EF4-FFF2-40B4-BE49-F238E27FC236}">
                <a16:creationId xmlns:a16="http://schemas.microsoft.com/office/drawing/2014/main" id="{86854E09-FAFD-4CAB-A968-AD8BC6F37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11" y="1730803"/>
            <a:ext cx="7733778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F48DCA-EC2D-48B2-92AA-2D8409E19C80}"/>
              </a:ext>
            </a:extLst>
          </p:cNvPr>
          <p:cNvSpPr txBox="1"/>
          <p:nvPr/>
        </p:nvSpPr>
        <p:spPr>
          <a:xfrm>
            <a:off x="88053" y="6033184"/>
            <a:ext cx="1210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RRH (Remote Radio Head) – also abbreviated as RH (Radio Head) – is an enclosure of several daisy-chained SDRs (e.g., 4). </a:t>
            </a:r>
          </a:p>
          <a:p>
            <a:r>
              <a:rPr lang="en-US" dirty="0">
                <a:latin typeface="+mj-lt"/>
              </a:rPr>
              <a:t>Several of these enclosures (e.g., 6) constitute a mMIMO BS.</a:t>
            </a:r>
          </a:p>
        </p:txBody>
      </p:sp>
    </p:spTree>
    <p:extLst>
      <p:ext uri="{BB962C8B-B14F-4D97-AF65-F5344CB8AC3E}">
        <p14:creationId xmlns:p14="http://schemas.microsoft.com/office/powerpoint/2010/main" val="31240959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30438-B7DE-4501-8DFE-DD0E7D311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86CF60-6C45-49B5-B3BB-94D02824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6387253"/>
            <a:ext cx="10728960" cy="296815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Sounder with Uplink Data: Visualizations (8)</a:t>
            </a:r>
          </a:p>
        </p:txBody>
      </p:sp>
    </p:spTree>
    <p:extLst>
      <p:ext uri="{BB962C8B-B14F-4D97-AF65-F5344CB8AC3E}">
        <p14:creationId xmlns:p14="http://schemas.microsoft.com/office/powerpoint/2010/main" val="723168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867A-F693-4ADE-B526-797E2612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Steps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3406E-787B-477A-B52F-15CDAA3F4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What other experiments would we like to have done on this anechoic chamber based mMIMO testbed at POWDER?</a:t>
            </a:r>
          </a:p>
          <a:p>
            <a:pPr lvl="1"/>
            <a:r>
              <a:rPr lang="en-US" dirty="0">
                <a:latin typeface="+mj-lt"/>
              </a:rPr>
              <a:t>MATLAB toolbox based designs (see previous slide),</a:t>
            </a:r>
          </a:p>
          <a:p>
            <a:pPr lvl="1"/>
            <a:r>
              <a:rPr lang="en-US" dirty="0">
                <a:latin typeface="+mj-lt"/>
              </a:rPr>
              <a:t>Beam-Forming (Zero-Forcing/Conjugate),</a:t>
            </a:r>
          </a:p>
          <a:p>
            <a:pPr lvl="1"/>
            <a:r>
              <a:rPr lang="en-US" dirty="0">
                <a:latin typeface="+mj-lt"/>
              </a:rPr>
              <a:t>Channel Condition Number Evaluations, etc.</a:t>
            </a:r>
          </a:p>
          <a:p>
            <a:r>
              <a:rPr lang="en-US" dirty="0">
                <a:latin typeface="+mj-lt"/>
              </a:rPr>
              <a:t>Are we ready to start experimenting with </a:t>
            </a:r>
            <a:r>
              <a:rPr lang="en-US" dirty="0">
                <a:latin typeface="+mj-lt"/>
                <a:hlinkClick r:id="rId2"/>
              </a:rPr>
              <a:t>pi-radio</a:t>
            </a:r>
            <a:r>
              <a:rPr lang="en-US" dirty="0">
                <a:latin typeface="+mj-lt"/>
              </a:rPr>
              <a:t>: the 4x4 MIMO SDR from NYU capable of operating in the 57 – 64 GHz band?</a:t>
            </a:r>
          </a:p>
          <a:p>
            <a:r>
              <a:rPr lang="en-US" dirty="0">
                <a:latin typeface="+mj-lt"/>
              </a:rPr>
              <a:t>Example paper to analyze: </a:t>
            </a:r>
            <a:r>
              <a:rPr lang="en-US" i="1" dirty="0">
                <a:latin typeface="+mj-lt"/>
              </a:rPr>
              <a:t>M. Polese, F. Restuccia, and T. Melodia, “DeepBeam: Deep Waveform Learning for Coordination-Free Beam Management in mmWave Networks,” arXiv:2012.14350, doi: 10.1145/3466772.3467035</a:t>
            </a:r>
          </a:p>
        </p:txBody>
      </p:sp>
    </p:spTree>
    <p:extLst>
      <p:ext uri="{BB962C8B-B14F-4D97-AF65-F5344CB8AC3E}">
        <p14:creationId xmlns:p14="http://schemas.microsoft.com/office/powerpoint/2010/main" val="68390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84F114-2D22-4640-A82A-72F6D225C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B513F4-CCA3-4604-83F8-A2C8C3759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814" y="2628053"/>
            <a:ext cx="8922173" cy="674688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RENEW/POWDER mMIMO: MATLAB Demos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6FEC4A-0999-4E4B-B360-63A7914E08CB}"/>
              </a:ext>
            </a:extLst>
          </p:cNvPr>
          <p:cNvSpPr/>
          <p:nvPr/>
        </p:nvSpPr>
        <p:spPr>
          <a:xfrm>
            <a:off x="2384213" y="3867573"/>
            <a:ext cx="1645920" cy="23706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47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0AB3-E84C-4CBE-A0D6-7FA4223A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MATLAB OFDM Sounder: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6919-7642-445C-A1F8-705447030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Number of BS Nodes = 8</a:t>
            </a:r>
          </a:p>
          <a:p>
            <a:r>
              <a:rPr lang="en-US" dirty="0">
                <a:latin typeface="+mj-lt"/>
              </a:rPr>
              <a:t>Number of Clients (UEs) = 2</a:t>
            </a:r>
          </a:p>
          <a:p>
            <a:r>
              <a:rPr lang="en-US" dirty="0">
                <a:latin typeface="+mj-lt"/>
              </a:rPr>
              <a:t>Tx/Rx Frequency = 3555 MHz</a:t>
            </a:r>
          </a:p>
          <a:p>
            <a:r>
              <a:rPr lang="en-US" dirty="0">
                <a:latin typeface="+mj-lt"/>
              </a:rPr>
              <a:t>Tx Gain = 42 dB</a:t>
            </a:r>
          </a:p>
          <a:p>
            <a:r>
              <a:rPr lang="en-US" dirty="0">
                <a:latin typeface="+mj-lt"/>
              </a:rPr>
              <a:t>Rx Gain = 20 dB</a:t>
            </a:r>
          </a:p>
          <a:p>
            <a:r>
              <a:rPr lang="en-US" dirty="0">
                <a:latin typeface="+mj-lt"/>
              </a:rPr>
              <a:t>Sample Rate = 5 Msps</a:t>
            </a:r>
          </a:p>
          <a:p>
            <a:r>
              <a:rPr lang="en-US" dirty="0">
                <a:latin typeface="+mj-lt"/>
              </a:rPr>
              <a:t>Number of OFDM Symbols = 44</a:t>
            </a:r>
          </a:p>
          <a:p>
            <a:r>
              <a:rPr lang="en-US" dirty="0">
                <a:latin typeface="+mj-lt"/>
              </a:rPr>
              <a:t>Modulation Order = QAM16</a:t>
            </a:r>
          </a:p>
          <a:p>
            <a:r>
              <a:rPr lang="en-US" dirty="0">
                <a:latin typeface="+mj-lt"/>
              </a:rPr>
              <a:t>Number of Sub-Carriers = 64</a:t>
            </a:r>
          </a:p>
          <a:p>
            <a:r>
              <a:rPr lang="en-US" dirty="0">
                <a:latin typeface="+mj-lt"/>
              </a:rPr>
              <a:t>Cyclic Prefix Length = 16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8AF35-09FF-42A0-BF05-8D8E4D99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27" y="1503680"/>
            <a:ext cx="68139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61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732979E-55D8-468D-8F2F-38EF0B3BD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B97CD78-B6E2-4655-9AC5-229D4AE0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058" y="2628053"/>
            <a:ext cx="8305799" cy="674688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MATLAB Demo: OFDM Sounder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FF76E7E-0F77-4241-9078-05951BF57A79}"/>
              </a:ext>
            </a:extLst>
          </p:cNvPr>
          <p:cNvSpPr/>
          <p:nvPr/>
        </p:nvSpPr>
        <p:spPr>
          <a:xfrm>
            <a:off x="-1" y="2479040"/>
            <a:ext cx="2323253" cy="87376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BE6939B-557D-42B8-8879-F432CA5E263D}"/>
                  </a:ext>
                </a:extLst>
              </p14:cNvPr>
              <p14:cNvContentPartPr/>
              <p14:nvPr/>
            </p14:nvContentPartPr>
            <p14:xfrm>
              <a:off x="2607307" y="5763133"/>
              <a:ext cx="717480" cy="21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BE6939B-557D-42B8-8879-F432CA5E26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1667" y="5691493"/>
                <a:ext cx="789120" cy="165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6458A0-EA32-47A6-B872-974DB859FF5E}"/>
              </a:ext>
            </a:extLst>
          </p:cNvPr>
          <p:cNvSpPr/>
          <p:nvPr/>
        </p:nvSpPr>
        <p:spPr>
          <a:xfrm>
            <a:off x="2546350" y="5729268"/>
            <a:ext cx="2459146" cy="8882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50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AB54E-24B2-4954-8251-1A5A22E47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4FF3694-0907-40FD-9DEB-42B4AE956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525" y="6312747"/>
            <a:ext cx="9572408" cy="54525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OFDM Sounder: Tx Signal at the 2 UEs</a:t>
            </a:r>
          </a:p>
        </p:txBody>
      </p:sp>
    </p:spTree>
    <p:extLst>
      <p:ext uri="{BB962C8B-B14F-4D97-AF65-F5344CB8AC3E}">
        <p14:creationId xmlns:p14="http://schemas.microsoft.com/office/powerpoint/2010/main" val="3594068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6B6422-BE26-4045-B286-7870E3C16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980EB4-8B31-4BB5-B302-F5EFAA84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18" y="6272107"/>
            <a:ext cx="10710329" cy="58589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OFDM Sounder: Rx Signal at the 8 BS nodes</a:t>
            </a:r>
          </a:p>
        </p:txBody>
      </p:sp>
    </p:spTree>
    <p:extLst>
      <p:ext uri="{BB962C8B-B14F-4D97-AF65-F5344CB8AC3E}">
        <p14:creationId xmlns:p14="http://schemas.microsoft.com/office/powerpoint/2010/main" val="1388424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41546-1A46-478B-B761-EFAFC6158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516DBA-8AAA-4215-A03A-C274C39DA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6" y="6272107"/>
            <a:ext cx="11880427" cy="58589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OFDM Sounder: LTS Correlation at the 8 BS nodes</a:t>
            </a:r>
          </a:p>
        </p:txBody>
      </p:sp>
    </p:spTree>
    <p:extLst>
      <p:ext uri="{BB962C8B-B14F-4D97-AF65-F5344CB8AC3E}">
        <p14:creationId xmlns:p14="http://schemas.microsoft.com/office/powerpoint/2010/main" val="464786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E952F-828A-4488-B163-598B6137F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5643C8-E9B2-463B-833A-40E47E18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155" y="6272107"/>
            <a:ext cx="9145689" cy="58589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OFDM Sounder: Constellation Maps</a:t>
            </a:r>
          </a:p>
        </p:txBody>
      </p:sp>
    </p:spTree>
    <p:extLst>
      <p:ext uri="{BB962C8B-B14F-4D97-AF65-F5344CB8AC3E}">
        <p14:creationId xmlns:p14="http://schemas.microsoft.com/office/powerpoint/2010/main" val="923324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228FE-A6F6-4AF9-9BF2-1596DFAB2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BF58340-F22A-47A1-89E2-EDFED39B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62" y="6394027"/>
            <a:ext cx="9199875" cy="4639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OFDM Sounder: Channel Estimation</a:t>
            </a:r>
          </a:p>
        </p:txBody>
      </p:sp>
    </p:spTree>
    <p:extLst>
      <p:ext uri="{BB962C8B-B14F-4D97-AF65-F5344CB8AC3E}">
        <p14:creationId xmlns:p14="http://schemas.microsoft.com/office/powerpoint/2010/main" val="190344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1E08-5A99-44E0-B656-44FFD767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mMIMO Development Layers </a:t>
            </a:r>
            <a:br>
              <a:rPr lang="en-US" b="1" dirty="0"/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(Source: RENEW)</a:t>
            </a:r>
            <a:endParaRPr lang="en-US" dirty="0"/>
          </a:p>
        </p:txBody>
      </p:sp>
      <p:pic>
        <p:nvPicPr>
          <p:cNvPr id="6" name="Content Placeholder 5" descr="mMIMO Abstraction">
            <a:extLst>
              <a:ext uri="{FF2B5EF4-FFF2-40B4-BE49-F238E27FC236}">
                <a16:creationId xmlns:a16="http://schemas.microsoft.com/office/drawing/2014/main" id="{98584D10-D1F5-43C7-9153-4C1DA9C17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65241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54AAEF-6D33-42C2-B9BE-EED9C5FAB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5A68D8-A5F0-4587-B174-A93C95637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579" y="6394027"/>
            <a:ext cx="8156782" cy="4639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mMIMO OFDM Sounder: EVM and SINR</a:t>
            </a:r>
          </a:p>
        </p:txBody>
      </p:sp>
    </p:spTree>
    <p:extLst>
      <p:ext uri="{BB962C8B-B14F-4D97-AF65-F5344CB8AC3E}">
        <p14:creationId xmlns:p14="http://schemas.microsoft.com/office/powerpoint/2010/main" val="1430007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7A9A3-E25D-4B32-98BB-87AD6DA77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446" y="2536825"/>
            <a:ext cx="9701107" cy="1276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Please refer to the accompanying console logs for more details on the </a:t>
            </a:r>
            <a:r>
              <a:rPr lang="en-US" i="1" dirty="0">
                <a:latin typeface="+mj-lt"/>
              </a:rPr>
              <a:t>demodulated Rx data</a:t>
            </a:r>
            <a:r>
              <a:rPr lang="en-US" dirty="0">
                <a:latin typeface="+mj-lt"/>
              </a:rPr>
              <a:t>, </a:t>
            </a:r>
            <a:r>
              <a:rPr lang="en-US" i="1" dirty="0">
                <a:latin typeface="+mj-lt"/>
              </a:rPr>
              <a:t>beam-forming weights</a:t>
            </a:r>
            <a:r>
              <a:rPr lang="en-US" dirty="0">
                <a:latin typeface="+mj-lt"/>
              </a:rPr>
              <a:t>, </a:t>
            </a:r>
            <a:r>
              <a:rPr lang="en-US" i="1" dirty="0">
                <a:latin typeface="+mj-lt"/>
              </a:rPr>
              <a:t>SNRs (x2 UEs)</a:t>
            </a:r>
            <a:r>
              <a:rPr lang="en-US" dirty="0">
                <a:latin typeface="+mj-lt"/>
              </a:rPr>
              <a:t>, and </a:t>
            </a:r>
            <a:r>
              <a:rPr lang="en-US" i="1" dirty="0">
                <a:latin typeface="+mj-lt"/>
              </a:rPr>
              <a:t>symbol/bit errors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6294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1AFEC-BC65-4B32-9ECD-544A4EFE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420" y="2993919"/>
            <a:ext cx="3693160" cy="8701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82731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9328C-2738-45DF-8EE5-EB8D61AB0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686" y="2936452"/>
            <a:ext cx="2812627" cy="748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772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0CF0-7D4C-43C1-9BA7-DF2F537C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mMIMO Development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78D0C-7325-467B-9BDB-940FAE8E5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>
                <a:latin typeface="+mj-lt"/>
              </a:rPr>
              <a:t>RENEWLab libraries, frameworks, and scripts:</a:t>
            </a:r>
          </a:p>
          <a:p>
            <a:pPr lvl="1"/>
            <a:r>
              <a:rPr lang="en-US" sz="2800" dirty="0">
                <a:latin typeface="+mj-lt"/>
              </a:rPr>
              <a:t>Radio Node (SDR) Discovery</a:t>
            </a:r>
          </a:p>
          <a:p>
            <a:pPr lvl="1"/>
            <a:r>
              <a:rPr lang="en-US" sz="2800" dirty="0">
                <a:latin typeface="+mj-lt"/>
              </a:rPr>
              <a:t>SoapySDR Middleware API for interfacing Python &amp; MATLAB level control of the FPGA and ARM A9 processor within an Iris SDR</a:t>
            </a:r>
          </a:p>
          <a:p>
            <a:pPr lvl="1"/>
            <a:r>
              <a:rPr lang="en-US" sz="2800" dirty="0">
                <a:latin typeface="+mj-lt"/>
              </a:rPr>
              <a:t>Python Beacon Beam-sweeping, TDD Framer, and SISO Tx/Rx scripts</a:t>
            </a:r>
          </a:p>
          <a:p>
            <a:pPr lvl="1"/>
            <a:r>
              <a:rPr lang="en-US" sz="2800" dirty="0">
                <a:latin typeface="+mj-lt"/>
              </a:rPr>
              <a:t>C/C++ Sounder code – and its dependencies</a:t>
            </a:r>
          </a:p>
          <a:p>
            <a:pPr lvl="1"/>
            <a:r>
              <a:rPr lang="en-US" sz="2800" dirty="0">
                <a:latin typeface="+mj-lt"/>
              </a:rPr>
              <a:t>Python visualization &amp; analysis tools</a:t>
            </a:r>
          </a:p>
          <a:p>
            <a:r>
              <a:rPr lang="en-US" sz="3200" dirty="0">
                <a:latin typeface="+mj-lt"/>
              </a:rPr>
              <a:t>Our development:</a:t>
            </a:r>
          </a:p>
          <a:p>
            <a:pPr lvl="1"/>
            <a:r>
              <a:rPr lang="en-US" sz="2800" dirty="0">
                <a:latin typeface="+mj-lt"/>
              </a:rPr>
              <a:t>Compute node, Radio resource, and Frequency provisioning (Python | Rspec)</a:t>
            </a:r>
          </a:p>
          <a:p>
            <a:pPr lvl="1"/>
            <a:r>
              <a:rPr lang="en-US" sz="2800" dirty="0">
                <a:latin typeface="+mj-lt"/>
              </a:rPr>
              <a:t>RENEWLab Configuration &amp; Control (Python | Shell | JSON)</a:t>
            </a:r>
          </a:p>
          <a:p>
            <a:pPr lvl="1"/>
            <a:r>
              <a:rPr lang="en-US" sz="2800" dirty="0">
                <a:latin typeface="+mj-lt"/>
              </a:rPr>
              <a:t>Modifications to Python-based visualization &amp; analysis scripts (Python | Shell)</a:t>
            </a:r>
          </a:p>
          <a:p>
            <a:r>
              <a:rPr lang="en-US" sz="3200" dirty="0">
                <a:latin typeface="+mj-lt"/>
              </a:rPr>
              <a:t>Yet to be tested:</a:t>
            </a:r>
          </a:p>
          <a:p>
            <a:pPr lvl="1"/>
            <a:r>
              <a:rPr lang="en-US" sz="2800" dirty="0">
                <a:latin typeface="+mj-lt"/>
              </a:rPr>
              <a:t>MATLAB toolbox-based development (TDD Frame Scheduler, Tx/Rx of Pilot Sequences, Channel Estimation, Beamforming, Modulation/Demodulation, Equalization, and Visualizations) </a:t>
            </a:r>
          </a:p>
        </p:txBody>
      </p:sp>
    </p:spTree>
    <p:extLst>
      <p:ext uri="{BB962C8B-B14F-4D97-AF65-F5344CB8AC3E}">
        <p14:creationId xmlns:p14="http://schemas.microsoft.com/office/powerpoint/2010/main" val="58590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08949-5182-421D-9D38-ADBA5E46F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4" y="2971853"/>
            <a:ext cx="10810240" cy="91429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800" b="1" dirty="0"/>
              <a:t>LTE-signal SISO Tx/Rx at specific mMIMO BS SDRs</a:t>
            </a:r>
          </a:p>
        </p:txBody>
      </p:sp>
    </p:spTree>
    <p:extLst>
      <p:ext uri="{BB962C8B-B14F-4D97-AF65-F5344CB8AC3E}">
        <p14:creationId xmlns:p14="http://schemas.microsoft.com/office/powerpoint/2010/main" val="427357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7B331A-1D10-4074-BBB3-8DCE4C91A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D0EC10-9419-4313-A9BC-032D464F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6860" y="5901756"/>
            <a:ext cx="4091940" cy="783061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LTE-signal SISO Tx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B20E2A9-0AF2-4F65-B1C1-1CC6F74CF326}"/>
                  </a:ext>
                </a:extLst>
              </p14:cNvPr>
              <p14:cNvContentPartPr/>
              <p14:nvPr/>
            </p14:nvContentPartPr>
            <p14:xfrm>
              <a:off x="1957280" y="-24587"/>
              <a:ext cx="4764240" cy="94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B20E2A9-0AF2-4F65-B1C1-1CC6F74CF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1280" y="-96587"/>
                <a:ext cx="48358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5269E42-32BE-4E86-B5CB-D50B5A3F754B}"/>
                  </a:ext>
                </a:extLst>
              </p14:cNvPr>
              <p14:cNvContentPartPr/>
              <p14:nvPr/>
            </p14:nvContentPartPr>
            <p14:xfrm>
              <a:off x="1977440" y="-22067"/>
              <a:ext cx="4299120" cy="111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5269E42-32BE-4E86-B5CB-D50B5A3F75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41800" y="-94067"/>
                <a:ext cx="43707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A191517-8017-40EE-B0F3-47BC43F5B719}"/>
                  </a:ext>
                </a:extLst>
              </p14:cNvPr>
              <p14:cNvContentPartPr/>
              <p14:nvPr/>
            </p14:nvContentPartPr>
            <p14:xfrm>
              <a:off x="4382240" y="-19018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A191517-8017-40EE-B0F3-47BC43F5B7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46240" y="-261827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2A15208-586D-4569-AE9F-A5025E0998BB}"/>
              </a:ext>
            </a:extLst>
          </p:cNvPr>
          <p:cNvSpPr txBox="1"/>
          <p:nvPr/>
        </p:nvSpPr>
        <p:spPr>
          <a:xfrm>
            <a:off x="2695786" y="548640"/>
            <a:ext cx="863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Starting LTE-signal Tx operations at a specific BS SDR (RF3E000246) | Frequency = 3.555 GHz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E74C8F-2062-4EFE-BFFF-5FC48F02C9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185333" y="717973"/>
            <a:ext cx="1510453" cy="153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7294B1-CB71-438E-A1BA-7CCBB3774E2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589867" y="89533"/>
            <a:ext cx="3423920" cy="4591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3AFAEBF-BE39-4424-B285-C28611077FE1}"/>
              </a:ext>
            </a:extLst>
          </p:cNvPr>
          <p:cNvSpPr/>
          <p:nvPr/>
        </p:nvSpPr>
        <p:spPr>
          <a:xfrm>
            <a:off x="7836747" y="1354667"/>
            <a:ext cx="1056640" cy="1212426"/>
          </a:xfrm>
          <a:prstGeom prst="rightBrac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FD8E2-3404-480D-98C5-C11470BF2FAF}"/>
              </a:ext>
            </a:extLst>
          </p:cNvPr>
          <p:cNvSpPr txBox="1"/>
          <p:nvPr/>
        </p:nvSpPr>
        <p:spPr>
          <a:xfrm>
            <a:off x="6096000" y="2964656"/>
            <a:ext cx="575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j-lt"/>
              </a:rPr>
              <a:t>RF3E000246 Channel-A Tx chain initialization and calibration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140E97A-BD2F-4C0C-BBC3-E7124E5DF4E5}"/>
              </a:ext>
            </a:extLst>
          </p:cNvPr>
          <p:cNvCxnSpPr>
            <a:stCxn id="15" idx="1"/>
            <a:endCxn id="16" idx="0"/>
          </p:cNvCxnSpPr>
          <p:nvPr/>
        </p:nvCxnSpPr>
        <p:spPr>
          <a:xfrm rot="10800000" flipH="1" flipV="1">
            <a:off x="8893387" y="1960880"/>
            <a:ext cx="81280" cy="1003776"/>
          </a:xfrm>
          <a:prstGeom prst="curvedConnector4">
            <a:avLst>
              <a:gd name="adj1" fmla="val 1068750"/>
              <a:gd name="adj2" fmla="val 80197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766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1779</Words>
  <Application>Microsoft Office PowerPoint</Application>
  <PresentationFormat>Widescreen</PresentationFormat>
  <Paragraphs>179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Massive MIMO Experiments</vt:lpstr>
      <vt:lpstr>Experiment Topology: Anechoic Chamber</vt:lpstr>
      <vt:lpstr>mMIMO Resources: Iris SDR Standalone Configuration: Client | Daisy-Chained Configuration: mMIMO BS (Source: RENEW)</vt:lpstr>
      <vt:lpstr>mMIMO Resources: Daisy-chained Iris SDRs at the BS (Source: RENEW)</vt:lpstr>
      <vt:lpstr>mMIMO Resources: Skylark/Faros BS with Aggregation Hub (Source: RENEW)</vt:lpstr>
      <vt:lpstr>mMIMO Development Layers  (Source: RENEW)</vt:lpstr>
      <vt:lpstr>mMIMO Development Details</vt:lpstr>
      <vt:lpstr>PowerPoint Presentation</vt:lpstr>
      <vt:lpstr>LTE-signal SISO Tx</vt:lpstr>
      <vt:lpstr>LTE-signal SISO Rx</vt:lpstr>
      <vt:lpstr>LTE-signal SISO Tx/Rx</vt:lpstr>
      <vt:lpstr>LTE-signal SISO Tx/Rx: Real-Time Visualizations</vt:lpstr>
      <vt:lpstr>PowerPoint Presentation</vt:lpstr>
      <vt:lpstr>TDD Framer</vt:lpstr>
      <vt:lpstr>TDD Framer: Real-Time Visualizations</vt:lpstr>
      <vt:lpstr>PowerPoint Presentation</vt:lpstr>
      <vt:lpstr>mMIMO Beacon Beam-sweeping: BS Operation (1)</vt:lpstr>
      <vt:lpstr>mMIMO Beacon Beam-sweeping: BS Operation (2)</vt:lpstr>
      <vt:lpstr>mMIMO Beacon Beam-sweeping: BS Operation (3)</vt:lpstr>
      <vt:lpstr>mMIMO Beacon Beam-sweeping: Simultaneous Client Operation</vt:lpstr>
      <vt:lpstr>mMIMO Beacon Beam-sweeping: Complete Console View</vt:lpstr>
      <vt:lpstr>mMIMO Beacon Beam-sweeping: Real-Time Visualizations</vt:lpstr>
      <vt:lpstr>A Full-scale Massive MIMO Experiment: Sounder</vt:lpstr>
      <vt:lpstr>PowerPoint Presentation</vt:lpstr>
      <vt:lpstr>mMIMO Sounder: Radio Discovery</vt:lpstr>
      <vt:lpstr>mMIMO Sounder: JSON Configuration File</vt:lpstr>
      <vt:lpstr>mMIMO Sounder: Configuration Parameters</vt:lpstr>
      <vt:lpstr>mMIMO Sounder: Topology Confirmation</vt:lpstr>
      <vt:lpstr>mMIMO Sounder: Start-up</vt:lpstr>
      <vt:lpstr>mMIMO Sounder: Setting up the Radios (1)</vt:lpstr>
      <vt:lpstr>mMIMO Sounder: Setting up the Radios (2)</vt:lpstr>
      <vt:lpstr>mMIMO Sounder: Operation &amp; Cleanup</vt:lpstr>
      <vt:lpstr>mMIMO Sounder: Visualizations (1)</vt:lpstr>
      <vt:lpstr>mMIMO Sounder: Visualizations (2)</vt:lpstr>
      <vt:lpstr>mMIMO Sounder: Visualizations (3)</vt:lpstr>
      <vt:lpstr>mMIMO Sounder: Visualizations (4)</vt:lpstr>
      <vt:lpstr>mMIMO Sounder: Visualizations (5)</vt:lpstr>
      <vt:lpstr>mMIMO Sounder: Visualizations (6)</vt:lpstr>
      <vt:lpstr>mMIMO Sounder: Visualizations (7)</vt:lpstr>
      <vt:lpstr>mMIMO Sounder with Uplink Data: Configuration</vt:lpstr>
      <vt:lpstr>mMIMO Sounder with Uplink Data: Generation (1)</vt:lpstr>
      <vt:lpstr>mMIMO Sounder with Uplink Data: Generation (2)</vt:lpstr>
      <vt:lpstr>mMIMO Sounder with Uplink Data: Visualizations (1)</vt:lpstr>
      <vt:lpstr>mMIMO Sounder with Uplink Data: Visualizations (2)</vt:lpstr>
      <vt:lpstr>mMIMO Sounder with Uplink Data: Visualizations (3)</vt:lpstr>
      <vt:lpstr>mMIMO Sounder with Uplink Data: Visualizations (4)</vt:lpstr>
      <vt:lpstr>mMIMO Sounder with Uplink Data: Visualizations (5)</vt:lpstr>
      <vt:lpstr>mMIMO Sounder with Uplink Data: Visualizations (6)</vt:lpstr>
      <vt:lpstr>mMIMO Sounder with Uplink Data: Visualizations (7)</vt:lpstr>
      <vt:lpstr>mMIMO Sounder with Uplink Data: Visualizations (8)</vt:lpstr>
      <vt:lpstr>Next Steps &amp; Questions</vt:lpstr>
      <vt:lpstr>RENEW/POWDER mMIMO: MATLAB Demos</vt:lpstr>
      <vt:lpstr>MATLAB OFDM Sounder: Configuration</vt:lpstr>
      <vt:lpstr>mMIMO MATLAB Demo: OFDM Sounder</vt:lpstr>
      <vt:lpstr>mMIMO OFDM Sounder: Tx Signal at the 2 UEs</vt:lpstr>
      <vt:lpstr>mMIMO OFDM Sounder: Rx Signal at the 8 BS nodes</vt:lpstr>
      <vt:lpstr>mMIMO OFDM Sounder: LTS Correlation at the 8 BS nodes</vt:lpstr>
      <vt:lpstr>mMIMO OFDM Sounder: Constellation Maps</vt:lpstr>
      <vt:lpstr>mMIMO OFDM Sounder: Channel Estimation</vt:lpstr>
      <vt:lpstr>mMIMO OFDM Sounder: EVM and SINR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Massive MIMO Experiments</dc:title>
  <dc:creator>Bharath Keshavamurthy</dc:creator>
  <cp:lastModifiedBy>Bharath Keshavamurthy</cp:lastModifiedBy>
  <cp:revision>182</cp:revision>
  <dcterms:created xsi:type="dcterms:W3CDTF">2021-08-21T06:06:46Z</dcterms:created>
  <dcterms:modified xsi:type="dcterms:W3CDTF">2021-09-22T05:19:12Z</dcterms:modified>
</cp:coreProperties>
</file>